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6"/>
  </p:sldMasterIdLst>
  <p:notesMasterIdLst>
    <p:notesMasterId r:id="rId51"/>
  </p:notesMasterIdLst>
  <p:handoutMasterIdLst>
    <p:handoutMasterId r:id="rId52"/>
  </p:handoutMasterIdLst>
  <p:sldIdLst>
    <p:sldId id="424" r:id="rId7"/>
    <p:sldId id="355" r:id="rId8"/>
    <p:sldId id="356" r:id="rId9"/>
    <p:sldId id="357" r:id="rId10"/>
    <p:sldId id="358" r:id="rId11"/>
    <p:sldId id="359" r:id="rId12"/>
    <p:sldId id="360" r:id="rId13"/>
    <p:sldId id="361" r:id="rId14"/>
    <p:sldId id="306" r:id="rId15"/>
    <p:sldId id="428" r:id="rId16"/>
    <p:sldId id="364" r:id="rId17"/>
    <p:sldId id="365" r:id="rId18"/>
    <p:sldId id="350" r:id="rId19"/>
    <p:sldId id="431" r:id="rId20"/>
    <p:sldId id="300" r:id="rId21"/>
    <p:sldId id="282" r:id="rId22"/>
    <p:sldId id="301" r:id="rId23"/>
    <p:sldId id="302" r:id="rId24"/>
    <p:sldId id="311" r:id="rId25"/>
    <p:sldId id="310" r:id="rId26"/>
    <p:sldId id="312" r:id="rId27"/>
    <p:sldId id="432" r:id="rId28"/>
    <p:sldId id="436" r:id="rId29"/>
    <p:sldId id="437" r:id="rId30"/>
    <p:sldId id="440" r:id="rId31"/>
    <p:sldId id="434" r:id="rId32"/>
    <p:sldId id="433" r:id="rId33"/>
    <p:sldId id="441" r:id="rId34"/>
    <p:sldId id="442" r:id="rId35"/>
    <p:sldId id="444" r:id="rId36"/>
    <p:sldId id="443" r:id="rId37"/>
    <p:sldId id="445" r:id="rId38"/>
    <p:sldId id="446" r:id="rId39"/>
    <p:sldId id="447" r:id="rId40"/>
    <p:sldId id="329" r:id="rId41"/>
    <p:sldId id="330" r:id="rId42"/>
    <p:sldId id="313" r:id="rId43"/>
    <p:sldId id="349" r:id="rId44"/>
    <p:sldId id="260" r:id="rId45"/>
    <p:sldId id="262" r:id="rId46"/>
    <p:sldId id="263" r:id="rId47"/>
    <p:sldId id="264" r:id="rId48"/>
    <p:sldId id="265" r:id="rId49"/>
    <p:sldId id="448" r:id="rId50"/>
  </p:sldIdLst>
  <p:sldSz cx="9144000" cy="6858000" type="screen4x3"/>
  <p:notesSz cx="6858000" cy="9144000"/>
  <p:defaultTextStyle>
    <a:defPPr>
      <a:defRPr lang="en-CA"/>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3" autoAdjust="0"/>
    <p:restoredTop sz="98220" autoAdjust="0"/>
  </p:normalViewPr>
  <p:slideViewPr>
    <p:cSldViewPr snapToGrid="0">
      <p:cViewPr varScale="1">
        <p:scale>
          <a:sx n="74" d="100"/>
          <a:sy n="74" d="100"/>
        </p:scale>
        <p:origin x="1326" y="72"/>
      </p:cViewPr>
      <p:guideLst>
        <p:guide orient="horz" pos="2160"/>
        <p:guide pos="2880"/>
      </p:guideLst>
    </p:cSldViewPr>
  </p:slideViewPr>
  <p:notesTextViewPr>
    <p:cViewPr>
      <p:scale>
        <a:sx n="1" d="1"/>
        <a:sy n="1" d="1"/>
      </p:scale>
      <p:origin x="0" y="0"/>
    </p:cViewPr>
  </p:notesTextViewPr>
  <p:sorterViewPr>
    <p:cViewPr>
      <p:scale>
        <a:sx n="160" d="100"/>
        <a:sy n="160" d="100"/>
      </p:scale>
      <p:origin x="0" y="-10104"/>
    </p:cViewPr>
  </p:sorterViewPr>
  <p:notesViewPr>
    <p:cSldViewPr snapToGrid="0">
      <p:cViewPr varScale="1">
        <p:scale>
          <a:sx n="80" d="100"/>
          <a:sy n="80" d="100"/>
        </p:scale>
        <p:origin x="-378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62D7F-A7EB-C140-9C20-170F9045F10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A1BD830B-F590-F34E-998C-AEC5FC626EAF}">
      <dgm:prSet/>
      <dgm:spPr>
        <a:solidFill>
          <a:schemeClr val="tx2">
            <a:lumMod val="60000"/>
            <a:lumOff val="40000"/>
            <a:alpha val="90000"/>
          </a:schemeClr>
        </a:solidFill>
        <a:ln>
          <a:solidFill>
            <a:schemeClr val="tx2">
              <a:lumMod val="75000"/>
            </a:schemeClr>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  Accountability</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B574C8E-B594-E74D-BAF9-111481DEA936}" type="parTrans" cxnId="{7231C8E7-683C-7940-BCD0-16DE8C3536B5}">
      <dgm:prSet/>
      <dgm:spPr/>
      <dgm:t>
        <a:bodyPr/>
        <a:lstStyle/>
        <a:p>
          <a:endParaRPr lang="en-US"/>
        </a:p>
      </dgm:t>
    </dgm:pt>
    <dgm:pt modelId="{2E04B4E6-28EE-A04D-B69F-F2B9D2CCE221}" type="sibTrans" cxnId="{7231C8E7-683C-7940-BCD0-16DE8C3536B5}">
      <dgm:prSet/>
      <dgm:spPr/>
      <dgm:t>
        <a:bodyPr/>
        <a:lstStyle/>
        <a:p>
          <a:endParaRPr lang="en-US"/>
        </a:p>
      </dgm:t>
    </dgm:pt>
    <dgm:pt modelId="{64FE46A0-FBCC-314C-999D-1EA9F4287A38}">
      <dgm:prSet/>
      <dgm:spPr>
        <a:solidFill>
          <a:schemeClr val="tx2">
            <a:lumMod val="20000"/>
            <a:lumOff val="80000"/>
          </a:schemeClr>
        </a:solidFill>
        <a:ln>
          <a:solidFill>
            <a:schemeClr val="tx2">
              <a:lumMod val="75000"/>
            </a:schemeClr>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An organization is responsible for PHI under its control and shall designate an individual who is accountable for the organization’s compliance with the following principles.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301A104-5BA1-AF4B-9E34-CEFA03366E17}" type="parTrans" cxnId="{E2206F09-4F7D-CE42-AD21-32365D602325}">
      <dgm:prSet/>
      <dgm:spPr/>
      <dgm:t>
        <a:bodyPr/>
        <a:lstStyle/>
        <a:p>
          <a:endParaRPr lang="en-US"/>
        </a:p>
      </dgm:t>
    </dgm:pt>
    <dgm:pt modelId="{86F126F2-3FD4-0544-AC19-187D9F016CA9}" type="sibTrans" cxnId="{E2206F09-4F7D-CE42-AD21-32365D602325}">
      <dgm:prSet/>
      <dgm:spPr/>
      <dgm:t>
        <a:bodyPr/>
        <a:lstStyle/>
        <a:p>
          <a:endParaRPr lang="en-US"/>
        </a:p>
      </dgm:t>
    </dgm:pt>
    <dgm:pt modelId="{AB75031F-C33B-F14B-AC03-A9240D570266}">
      <dgm:prSet/>
      <dgm:spPr>
        <a:solidFill>
          <a:schemeClr val="tx2">
            <a:lumMod val="60000"/>
            <a:lumOff val="40000"/>
            <a:alpha val="90000"/>
          </a:schemeClr>
        </a:solidFill>
        <a:ln>
          <a:solidFill>
            <a:schemeClr val="tx2">
              <a:lumMod val="75000"/>
            </a:schemeClr>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2:  Identifying Purposes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D7794AC-0946-EC40-822E-04AB27BD4722}" type="parTrans" cxnId="{69CDA4EF-52CA-6B44-AAD8-B2BD600F1881}">
      <dgm:prSet/>
      <dgm:spPr/>
      <dgm:t>
        <a:bodyPr/>
        <a:lstStyle/>
        <a:p>
          <a:endParaRPr lang="en-US"/>
        </a:p>
      </dgm:t>
    </dgm:pt>
    <dgm:pt modelId="{85272AF3-F476-DC4F-A7C9-556AE97AEFBB}" type="sibTrans" cxnId="{69CDA4EF-52CA-6B44-AAD8-B2BD600F1881}">
      <dgm:prSet/>
      <dgm:spPr/>
      <dgm:t>
        <a:bodyPr/>
        <a:lstStyle/>
        <a:p>
          <a:endParaRPr lang="en-US"/>
        </a:p>
      </dgm:t>
    </dgm:pt>
    <dgm:pt modelId="{AD1AD817-A5D6-514D-AC68-B15618FD449E}">
      <dgm:prSet/>
      <dgm:spPr>
        <a:solidFill>
          <a:schemeClr val="tx2">
            <a:lumMod val="20000"/>
            <a:lumOff val="80000"/>
          </a:schemeClr>
        </a:solidFill>
        <a:ln>
          <a:solidFill>
            <a:schemeClr val="tx2">
              <a:lumMod val="75000"/>
            </a:schemeClr>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purposes for which PHI is collected shall be identified by the organization at or before the time the information is collected.</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69FD33F-F30D-814C-B519-71923EC7F347}" type="parTrans" cxnId="{EDE749D6-0360-894A-9B5B-10AB56C62F40}">
      <dgm:prSet/>
      <dgm:spPr/>
      <dgm:t>
        <a:bodyPr/>
        <a:lstStyle/>
        <a:p>
          <a:endParaRPr lang="en-US"/>
        </a:p>
      </dgm:t>
    </dgm:pt>
    <dgm:pt modelId="{024C08F5-49E9-A649-BA4D-FFAD702C52D9}" type="sibTrans" cxnId="{EDE749D6-0360-894A-9B5B-10AB56C62F40}">
      <dgm:prSet/>
      <dgm:spPr/>
      <dgm:t>
        <a:bodyPr/>
        <a:lstStyle/>
        <a:p>
          <a:endParaRPr lang="en-US"/>
        </a:p>
      </dgm:t>
    </dgm:pt>
    <dgm:pt modelId="{D4B88F4B-48DE-494F-B6D7-5111BDBBD257}">
      <dgm:prSet/>
      <dgm:spPr>
        <a:solidFill>
          <a:schemeClr val="tx2">
            <a:lumMod val="60000"/>
            <a:lumOff val="40000"/>
            <a:alpha val="90000"/>
          </a:schemeClr>
        </a:solidFill>
        <a:ln>
          <a:solidFill>
            <a:schemeClr val="tx2">
              <a:lumMod val="75000"/>
            </a:schemeClr>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3:  Consent</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E0B8B34-B9C4-F146-B4D5-D36C3D5AD3B2}" type="parTrans" cxnId="{3D6DC681-F663-9649-80C8-A821EAA9C6EB}">
      <dgm:prSet/>
      <dgm:spPr/>
      <dgm:t>
        <a:bodyPr/>
        <a:lstStyle/>
        <a:p>
          <a:endParaRPr lang="en-US"/>
        </a:p>
      </dgm:t>
    </dgm:pt>
    <dgm:pt modelId="{E2F9C36D-A57E-1E42-9FA7-7C5244EBFE06}" type="sibTrans" cxnId="{3D6DC681-F663-9649-80C8-A821EAA9C6EB}">
      <dgm:prSet/>
      <dgm:spPr/>
      <dgm:t>
        <a:bodyPr/>
        <a:lstStyle/>
        <a:p>
          <a:endParaRPr lang="en-US"/>
        </a:p>
      </dgm:t>
    </dgm:pt>
    <dgm:pt modelId="{6E4A2153-7B1B-1846-A071-F2C76183B4A5}">
      <dgm:prSet/>
      <dgm:spPr>
        <a:solidFill>
          <a:schemeClr val="tx2">
            <a:lumMod val="20000"/>
            <a:lumOff val="80000"/>
          </a:schemeClr>
        </a:solidFill>
        <a:ln>
          <a:solidFill>
            <a:schemeClr val="tx2">
              <a:lumMod val="75000"/>
            </a:schemeClr>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knowledge and consent of the individual are required for the collection, use or disclosure of PHI, except when inappropriate.</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8F89496-51D1-C243-841F-D40E80690AEF}" type="parTrans" cxnId="{C01116B7-1644-7441-9472-F498C56C46D1}">
      <dgm:prSet/>
      <dgm:spPr/>
      <dgm:t>
        <a:bodyPr/>
        <a:lstStyle/>
        <a:p>
          <a:endParaRPr lang="en-US"/>
        </a:p>
      </dgm:t>
    </dgm:pt>
    <dgm:pt modelId="{CAC1A52B-338F-E84A-BC9F-A1301D7D73E7}" type="sibTrans" cxnId="{C01116B7-1644-7441-9472-F498C56C46D1}">
      <dgm:prSet/>
      <dgm:spPr/>
      <dgm:t>
        <a:bodyPr/>
        <a:lstStyle/>
        <a:p>
          <a:endParaRPr lang="en-US"/>
        </a:p>
      </dgm:t>
    </dgm:pt>
    <dgm:pt modelId="{4B5DEFD7-B821-1F4C-8C90-695DD844F9F6}" type="pres">
      <dgm:prSet presAssocID="{7FA62D7F-A7EB-C140-9C20-170F9045F10C}" presName="Name0" presStyleCnt="0">
        <dgm:presLayoutVars>
          <dgm:dir/>
          <dgm:animLvl val="lvl"/>
          <dgm:resizeHandles val="exact"/>
        </dgm:presLayoutVars>
      </dgm:prSet>
      <dgm:spPr/>
      <dgm:t>
        <a:bodyPr/>
        <a:lstStyle/>
        <a:p>
          <a:endParaRPr lang="en-US"/>
        </a:p>
      </dgm:t>
    </dgm:pt>
    <dgm:pt modelId="{0A405447-7902-384C-B8D3-2CC49F888D6E}" type="pres">
      <dgm:prSet presAssocID="{A1BD830B-F590-F34E-998C-AEC5FC626EAF}" presName="composite" presStyleCnt="0"/>
      <dgm:spPr/>
      <dgm:t>
        <a:bodyPr/>
        <a:lstStyle/>
        <a:p>
          <a:endParaRPr lang="en-US"/>
        </a:p>
      </dgm:t>
    </dgm:pt>
    <dgm:pt modelId="{645D9D85-C36C-0447-A9B7-21A66D241B2D}" type="pres">
      <dgm:prSet presAssocID="{A1BD830B-F590-F34E-998C-AEC5FC626EAF}" presName="parTx" presStyleLbl="alignNode1" presStyleIdx="0" presStyleCnt="3">
        <dgm:presLayoutVars>
          <dgm:chMax val="0"/>
          <dgm:chPref val="0"/>
          <dgm:bulletEnabled val="1"/>
        </dgm:presLayoutVars>
      </dgm:prSet>
      <dgm:spPr/>
      <dgm:t>
        <a:bodyPr/>
        <a:lstStyle/>
        <a:p>
          <a:endParaRPr lang="en-US"/>
        </a:p>
      </dgm:t>
    </dgm:pt>
    <dgm:pt modelId="{D50731E4-42F3-6E4D-807E-4D850D6D1C69}" type="pres">
      <dgm:prSet presAssocID="{A1BD830B-F590-F34E-998C-AEC5FC626EAF}" presName="desTx" presStyleLbl="alignAccFollowNode1" presStyleIdx="0" presStyleCnt="3">
        <dgm:presLayoutVars>
          <dgm:bulletEnabled val="1"/>
        </dgm:presLayoutVars>
      </dgm:prSet>
      <dgm:spPr/>
      <dgm:t>
        <a:bodyPr/>
        <a:lstStyle/>
        <a:p>
          <a:endParaRPr lang="en-US"/>
        </a:p>
      </dgm:t>
    </dgm:pt>
    <dgm:pt modelId="{2ADD68CF-98C2-9144-B5FC-CD9B5D7141F9}" type="pres">
      <dgm:prSet presAssocID="{2E04B4E6-28EE-A04D-B69F-F2B9D2CCE221}" presName="space" presStyleCnt="0"/>
      <dgm:spPr/>
      <dgm:t>
        <a:bodyPr/>
        <a:lstStyle/>
        <a:p>
          <a:endParaRPr lang="en-US"/>
        </a:p>
      </dgm:t>
    </dgm:pt>
    <dgm:pt modelId="{41047793-A56C-8949-80D9-48425D7CDA0C}" type="pres">
      <dgm:prSet presAssocID="{AB75031F-C33B-F14B-AC03-A9240D570266}" presName="composite" presStyleCnt="0"/>
      <dgm:spPr/>
      <dgm:t>
        <a:bodyPr/>
        <a:lstStyle/>
        <a:p>
          <a:endParaRPr lang="en-US"/>
        </a:p>
      </dgm:t>
    </dgm:pt>
    <dgm:pt modelId="{5BC80CEA-CAA1-3740-867C-B9FCEE4C7A11}" type="pres">
      <dgm:prSet presAssocID="{AB75031F-C33B-F14B-AC03-A9240D570266}" presName="parTx" presStyleLbl="alignNode1" presStyleIdx="1" presStyleCnt="3">
        <dgm:presLayoutVars>
          <dgm:chMax val="0"/>
          <dgm:chPref val="0"/>
          <dgm:bulletEnabled val="1"/>
        </dgm:presLayoutVars>
      </dgm:prSet>
      <dgm:spPr/>
      <dgm:t>
        <a:bodyPr/>
        <a:lstStyle/>
        <a:p>
          <a:endParaRPr lang="en-US"/>
        </a:p>
      </dgm:t>
    </dgm:pt>
    <dgm:pt modelId="{6F61F99F-FD45-B54B-89D2-21818AB406D0}" type="pres">
      <dgm:prSet presAssocID="{AB75031F-C33B-F14B-AC03-A9240D570266}" presName="desTx" presStyleLbl="alignAccFollowNode1" presStyleIdx="1" presStyleCnt="3">
        <dgm:presLayoutVars>
          <dgm:bulletEnabled val="1"/>
        </dgm:presLayoutVars>
      </dgm:prSet>
      <dgm:spPr/>
      <dgm:t>
        <a:bodyPr/>
        <a:lstStyle/>
        <a:p>
          <a:endParaRPr lang="en-US"/>
        </a:p>
      </dgm:t>
    </dgm:pt>
    <dgm:pt modelId="{D75C7DA0-EC97-6143-9705-C0ADE7132389}" type="pres">
      <dgm:prSet presAssocID="{85272AF3-F476-DC4F-A7C9-556AE97AEFBB}" presName="space" presStyleCnt="0"/>
      <dgm:spPr/>
      <dgm:t>
        <a:bodyPr/>
        <a:lstStyle/>
        <a:p>
          <a:endParaRPr lang="en-US"/>
        </a:p>
      </dgm:t>
    </dgm:pt>
    <dgm:pt modelId="{2BEC224B-D8F6-E347-AE58-C56EB0D84BF5}" type="pres">
      <dgm:prSet presAssocID="{D4B88F4B-48DE-494F-B6D7-5111BDBBD257}" presName="composite" presStyleCnt="0"/>
      <dgm:spPr/>
      <dgm:t>
        <a:bodyPr/>
        <a:lstStyle/>
        <a:p>
          <a:endParaRPr lang="en-US"/>
        </a:p>
      </dgm:t>
    </dgm:pt>
    <dgm:pt modelId="{1245B536-8B42-B34A-8FEC-760C78086C53}" type="pres">
      <dgm:prSet presAssocID="{D4B88F4B-48DE-494F-B6D7-5111BDBBD257}" presName="parTx" presStyleLbl="alignNode1" presStyleIdx="2" presStyleCnt="3">
        <dgm:presLayoutVars>
          <dgm:chMax val="0"/>
          <dgm:chPref val="0"/>
          <dgm:bulletEnabled val="1"/>
        </dgm:presLayoutVars>
      </dgm:prSet>
      <dgm:spPr/>
      <dgm:t>
        <a:bodyPr/>
        <a:lstStyle/>
        <a:p>
          <a:endParaRPr lang="en-US"/>
        </a:p>
      </dgm:t>
    </dgm:pt>
    <dgm:pt modelId="{4247403C-AFFA-AF43-A795-BBEBC2BD84AD}" type="pres">
      <dgm:prSet presAssocID="{D4B88F4B-48DE-494F-B6D7-5111BDBBD257}" presName="desTx" presStyleLbl="alignAccFollowNode1" presStyleIdx="2" presStyleCnt="3">
        <dgm:presLayoutVars>
          <dgm:bulletEnabled val="1"/>
        </dgm:presLayoutVars>
      </dgm:prSet>
      <dgm:spPr/>
      <dgm:t>
        <a:bodyPr/>
        <a:lstStyle/>
        <a:p>
          <a:endParaRPr lang="en-US"/>
        </a:p>
      </dgm:t>
    </dgm:pt>
  </dgm:ptLst>
  <dgm:cxnLst>
    <dgm:cxn modelId="{B81352CA-B905-AC49-B714-1AF17CA19458}" type="presOf" srcId="{6E4A2153-7B1B-1846-A071-F2C76183B4A5}" destId="{4247403C-AFFA-AF43-A795-BBEBC2BD84AD}" srcOrd="0" destOrd="0" presId="urn:microsoft.com/office/officeart/2005/8/layout/hList1"/>
    <dgm:cxn modelId="{94AD509C-AD17-A643-B558-AC3C3507463A}" type="presOf" srcId="{D4B88F4B-48DE-494F-B6D7-5111BDBBD257}" destId="{1245B536-8B42-B34A-8FEC-760C78086C53}" srcOrd="0" destOrd="0" presId="urn:microsoft.com/office/officeart/2005/8/layout/hList1"/>
    <dgm:cxn modelId="{1B10377F-1B0F-3540-A7CF-0A987F272F9C}" type="presOf" srcId="{AD1AD817-A5D6-514D-AC68-B15618FD449E}" destId="{6F61F99F-FD45-B54B-89D2-21818AB406D0}" srcOrd="0" destOrd="0" presId="urn:microsoft.com/office/officeart/2005/8/layout/hList1"/>
    <dgm:cxn modelId="{6DB38CF7-CBF9-5F4F-98AE-D3F4E91AB47D}" type="presOf" srcId="{7FA62D7F-A7EB-C140-9C20-170F9045F10C}" destId="{4B5DEFD7-B821-1F4C-8C90-695DD844F9F6}" srcOrd="0" destOrd="0" presId="urn:microsoft.com/office/officeart/2005/8/layout/hList1"/>
    <dgm:cxn modelId="{7231C8E7-683C-7940-BCD0-16DE8C3536B5}" srcId="{7FA62D7F-A7EB-C140-9C20-170F9045F10C}" destId="{A1BD830B-F590-F34E-998C-AEC5FC626EAF}" srcOrd="0" destOrd="0" parTransId="{2B574C8E-B594-E74D-BAF9-111481DEA936}" sibTransId="{2E04B4E6-28EE-A04D-B69F-F2B9D2CCE221}"/>
    <dgm:cxn modelId="{3D6DC681-F663-9649-80C8-A821EAA9C6EB}" srcId="{7FA62D7F-A7EB-C140-9C20-170F9045F10C}" destId="{D4B88F4B-48DE-494F-B6D7-5111BDBBD257}" srcOrd="2" destOrd="0" parTransId="{AE0B8B34-B9C4-F146-B4D5-D36C3D5AD3B2}" sibTransId="{E2F9C36D-A57E-1E42-9FA7-7C5244EBFE06}"/>
    <dgm:cxn modelId="{E2206F09-4F7D-CE42-AD21-32365D602325}" srcId="{A1BD830B-F590-F34E-998C-AEC5FC626EAF}" destId="{64FE46A0-FBCC-314C-999D-1EA9F4287A38}" srcOrd="0" destOrd="0" parTransId="{C301A104-5BA1-AF4B-9E34-CEFA03366E17}" sibTransId="{86F126F2-3FD4-0544-AC19-187D9F016CA9}"/>
    <dgm:cxn modelId="{69CDA4EF-52CA-6B44-AAD8-B2BD600F1881}" srcId="{7FA62D7F-A7EB-C140-9C20-170F9045F10C}" destId="{AB75031F-C33B-F14B-AC03-A9240D570266}" srcOrd="1" destOrd="0" parTransId="{7D7794AC-0946-EC40-822E-04AB27BD4722}" sibTransId="{85272AF3-F476-DC4F-A7C9-556AE97AEFBB}"/>
    <dgm:cxn modelId="{6106E525-87DA-5C42-B71D-FAD1238ACB10}" type="presOf" srcId="{A1BD830B-F590-F34E-998C-AEC5FC626EAF}" destId="{645D9D85-C36C-0447-A9B7-21A66D241B2D}" srcOrd="0" destOrd="0" presId="urn:microsoft.com/office/officeart/2005/8/layout/hList1"/>
    <dgm:cxn modelId="{916BF7C1-A555-764A-9EE5-D4C6B3BB9749}" type="presOf" srcId="{AB75031F-C33B-F14B-AC03-A9240D570266}" destId="{5BC80CEA-CAA1-3740-867C-B9FCEE4C7A11}" srcOrd="0" destOrd="0" presId="urn:microsoft.com/office/officeart/2005/8/layout/hList1"/>
    <dgm:cxn modelId="{5C8C8AF9-B607-384E-9EE6-49C45C01DDBB}" type="presOf" srcId="{64FE46A0-FBCC-314C-999D-1EA9F4287A38}" destId="{D50731E4-42F3-6E4D-807E-4D850D6D1C69}" srcOrd="0" destOrd="0" presId="urn:microsoft.com/office/officeart/2005/8/layout/hList1"/>
    <dgm:cxn modelId="{C01116B7-1644-7441-9472-F498C56C46D1}" srcId="{D4B88F4B-48DE-494F-B6D7-5111BDBBD257}" destId="{6E4A2153-7B1B-1846-A071-F2C76183B4A5}" srcOrd="0" destOrd="0" parTransId="{C8F89496-51D1-C243-841F-D40E80690AEF}" sibTransId="{CAC1A52B-338F-E84A-BC9F-A1301D7D73E7}"/>
    <dgm:cxn modelId="{EDE749D6-0360-894A-9B5B-10AB56C62F40}" srcId="{AB75031F-C33B-F14B-AC03-A9240D570266}" destId="{AD1AD817-A5D6-514D-AC68-B15618FD449E}" srcOrd="0" destOrd="0" parTransId="{569FD33F-F30D-814C-B519-71923EC7F347}" sibTransId="{024C08F5-49E9-A649-BA4D-FFAD702C52D9}"/>
    <dgm:cxn modelId="{7EFEC767-2D58-5F4E-9AFD-D41CE73101FE}" type="presParOf" srcId="{4B5DEFD7-B821-1F4C-8C90-695DD844F9F6}" destId="{0A405447-7902-384C-B8D3-2CC49F888D6E}" srcOrd="0" destOrd="0" presId="urn:microsoft.com/office/officeart/2005/8/layout/hList1"/>
    <dgm:cxn modelId="{CBB42928-764B-F14F-9DDB-C950AC134CE4}" type="presParOf" srcId="{0A405447-7902-384C-B8D3-2CC49F888D6E}" destId="{645D9D85-C36C-0447-A9B7-21A66D241B2D}" srcOrd="0" destOrd="0" presId="urn:microsoft.com/office/officeart/2005/8/layout/hList1"/>
    <dgm:cxn modelId="{1D9551BE-8BF0-F649-AF32-FB037007DB28}" type="presParOf" srcId="{0A405447-7902-384C-B8D3-2CC49F888D6E}" destId="{D50731E4-42F3-6E4D-807E-4D850D6D1C69}" srcOrd="1" destOrd="0" presId="urn:microsoft.com/office/officeart/2005/8/layout/hList1"/>
    <dgm:cxn modelId="{51F602B4-5D82-1D4E-BED1-1DC449312677}" type="presParOf" srcId="{4B5DEFD7-B821-1F4C-8C90-695DD844F9F6}" destId="{2ADD68CF-98C2-9144-B5FC-CD9B5D7141F9}" srcOrd="1" destOrd="0" presId="urn:microsoft.com/office/officeart/2005/8/layout/hList1"/>
    <dgm:cxn modelId="{919330C1-3180-654C-937C-066C511DAB47}" type="presParOf" srcId="{4B5DEFD7-B821-1F4C-8C90-695DD844F9F6}" destId="{41047793-A56C-8949-80D9-48425D7CDA0C}" srcOrd="2" destOrd="0" presId="urn:microsoft.com/office/officeart/2005/8/layout/hList1"/>
    <dgm:cxn modelId="{CD623423-7B83-194E-AB7D-0278CDBAD0DC}" type="presParOf" srcId="{41047793-A56C-8949-80D9-48425D7CDA0C}" destId="{5BC80CEA-CAA1-3740-867C-B9FCEE4C7A11}" srcOrd="0" destOrd="0" presId="urn:microsoft.com/office/officeart/2005/8/layout/hList1"/>
    <dgm:cxn modelId="{A6EB0414-D1B1-6146-A220-401A5AACB37F}" type="presParOf" srcId="{41047793-A56C-8949-80D9-48425D7CDA0C}" destId="{6F61F99F-FD45-B54B-89D2-21818AB406D0}" srcOrd="1" destOrd="0" presId="urn:microsoft.com/office/officeart/2005/8/layout/hList1"/>
    <dgm:cxn modelId="{91C899B0-5250-284E-B76B-D05722956522}" type="presParOf" srcId="{4B5DEFD7-B821-1F4C-8C90-695DD844F9F6}" destId="{D75C7DA0-EC97-6143-9705-C0ADE7132389}" srcOrd="3" destOrd="0" presId="urn:microsoft.com/office/officeart/2005/8/layout/hList1"/>
    <dgm:cxn modelId="{80C58D0C-D8DE-F743-9DD7-E6163FD79AE1}" type="presParOf" srcId="{4B5DEFD7-B821-1F4C-8C90-695DD844F9F6}" destId="{2BEC224B-D8F6-E347-AE58-C56EB0D84BF5}" srcOrd="4" destOrd="0" presId="urn:microsoft.com/office/officeart/2005/8/layout/hList1"/>
    <dgm:cxn modelId="{EEEA5776-7326-B446-96EA-26D8DFA33DB9}" type="presParOf" srcId="{2BEC224B-D8F6-E347-AE58-C56EB0D84BF5}" destId="{1245B536-8B42-B34A-8FEC-760C78086C53}" srcOrd="0" destOrd="0" presId="urn:microsoft.com/office/officeart/2005/8/layout/hList1"/>
    <dgm:cxn modelId="{1CAC874F-60BB-7A45-B9B6-63143C5E0487}" type="presParOf" srcId="{2BEC224B-D8F6-E347-AE58-C56EB0D84BF5}" destId="{4247403C-AFFA-AF43-A795-BBEBC2BD84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432EC8-046C-3549-A3A1-6D85D6CB18C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6026233D-69CB-7946-974D-124E304A1D3D}">
      <dgm:prSet/>
      <dgm:spPr>
        <a:solidFill>
          <a:schemeClr val="tx2">
            <a:lumMod val="60000"/>
            <a:lumOff val="40000"/>
            <a:alpha val="90000"/>
          </a:schemeClr>
        </a:solidFill>
        <a:ln>
          <a:solidFill>
            <a:schemeClr val="tx2"/>
          </a:solidFill>
        </a:ln>
      </dgm:spPr>
      <dgm:t>
        <a:bodyPr/>
        <a:lstStyle/>
        <a:p>
          <a:pPr rtl="0"/>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4:  Limiting Collection</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BCF531D-C08F-A146-AEA2-C88813C0A27C}" type="parTrans" cxnId="{CD737791-B23A-EB4F-919C-D35F0745B58B}">
      <dgm:prSet/>
      <dgm:spPr/>
      <dgm:t>
        <a:bodyPr/>
        <a:lstStyle/>
        <a:p>
          <a:endParaRPr lang="en-US"/>
        </a:p>
      </dgm:t>
    </dgm:pt>
    <dgm:pt modelId="{F5078453-B8FB-BC40-BDBB-91B9B3FB427C}" type="sibTrans" cxnId="{CD737791-B23A-EB4F-919C-D35F0745B58B}">
      <dgm:prSet/>
      <dgm:spPr/>
      <dgm:t>
        <a:bodyPr/>
        <a:lstStyle/>
        <a:p>
          <a:endParaRPr lang="en-US"/>
        </a:p>
      </dgm:t>
    </dgm:pt>
    <dgm:pt modelId="{99C60AF4-55B4-034A-86D1-0C4D6682AFD8}">
      <dgm:prSet/>
      <dgm:spPr>
        <a:solidFill>
          <a:schemeClr val="tx2">
            <a:lumMod val="20000"/>
            <a:lumOff val="80000"/>
          </a:schemeClr>
        </a:solidFill>
        <a:ln>
          <a:solidFill>
            <a:schemeClr val="tx2"/>
          </a:solidFill>
        </a:ln>
      </dgm:spPr>
      <dgm:t>
        <a:bodyPr/>
        <a:lstStyle/>
        <a:p>
          <a:pPr algn="l"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The collection of PHI shall be limited to that which is necessary for the purposes identified by the organization.  Information shall be collected by fair and lawful means.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0A46C84-DC4F-304B-96F6-9EC69CA1340F}" type="parTrans" cxnId="{341BF688-3565-A044-AAD7-FB8473AD29B6}">
      <dgm:prSet/>
      <dgm:spPr/>
      <dgm:t>
        <a:bodyPr/>
        <a:lstStyle/>
        <a:p>
          <a:endParaRPr lang="en-US"/>
        </a:p>
      </dgm:t>
    </dgm:pt>
    <dgm:pt modelId="{0C9E8CE1-79FF-174A-9FA0-E7533F880CFF}" type="sibTrans" cxnId="{341BF688-3565-A044-AAD7-FB8473AD29B6}">
      <dgm:prSet/>
      <dgm:spPr/>
      <dgm:t>
        <a:bodyPr/>
        <a:lstStyle/>
        <a:p>
          <a:endParaRPr lang="en-US"/>
        </a:p>
      </dgm:t>
    </dgm:pt>
    <dgm:pt modelId="{4A8604A6-7269-2746-B430-BD79A2970ED2}">
      <dgm:prSet/>
      <dgm:spPr>
        <a:solidFill>
          <a:schemeClr val="tx2">
            <a:lumMod val="60000"/>
            <a:lumOff val="40000"/>
            <a:alpha val="90000"/>
          </a:schemeClr>
        </a:solidFill>
        <a:ln>
          <a:solidFill>
            <a:schemeClr val="tx2"/>
          </a:solidFill>
        </a:ln>
      </dgm:spPr>
      <dgm:t>
        <a:bodyPr/>
        <a:lstStyle/>
        <a:p>
          <a:pPr rtl="0"/>
          <a:r>
            <a:rPr lang="en-US" b="1" dirty="0" smtClean="0">
              <a:latin typeface="Arial"/>
              <a:cs typeface="Arial"/>
            </a:rPr>
            <a:t>5</a:t>
          </a:r>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Limiting Use, Disclosure and Retention</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81EACD1-3396-604A-A44B-3BE690720BFE}" type="parTrans" cxnId="{FD48C050-8DF2-8648-AC41-BB72B65B16B8}">
      <dgm:prSet/>
      <dgm:spPr/>
      <dgm:t>
        <a:bodyPr/>
        <a:lstStyle/>
        <a:p>
          <a:endParaRPr lang="en-US"/>
        </a:p>
      </dgm:t>
    </dgm:pt>
    <dgm:pt modelId="{F8D21838-57E0-B549-B517-8001A7260569}" type="sibTrans" cxnId="{FD48C050-8DF2-8648-AC41-BB72B65B16B8}">
      <dgm:prSet/>
      <dgm:spPr/>
      <dgm:t>
        <a:bodyPr/>
        <a:lstStyle/>
        <a:p>
          <a:endParaRPr lang="en-US"/>
        </a:p>
      </dgm:t>
    </dgm:pt>
    <dgm:pt modelId="{A678B675-130C-344D-8029-0F04C2835DCC}">
      <dgm:prSet/>
      <dgm:spPr>
        <a:solidFill>
          <a:schemeClr val="tx2">
            <a:lumMod val="20000"/>
            <a:lumOff val="80000"/>
          </a:schemeClr>
        </a:solidFill>
        <a:ln>
          <a:solidFill>
            <a:schemeClr val="tx2"/>
          </a:solidFill>
        </a:ln>
      </dgm:spPr>
      <dgm:t>
        <a:bodyPr/>
        <a:lstStyle/>
        <a:p>
          <a:pPr rtl="0"/>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PHI shall not be used or disclosed for purposes other than those for which it was collected, except with the consent of the individual or as required by the law.  PHI shall be retained only as long as necessary for fulfillment of those purposes.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09A2B16-BDEF-AE4C-A169-3C3D03765931}" type="parTrans" cxnId="{1DE7863A-4265-5C40-AC86-66DFFDE596C5}">
      <dgm:prSet/>
      <dgm:spPr/>
      <dgm:t>
        <a:bodyPr/>
        <a:lstStyle/>
        <a:p>
          <a:endParaRPr lang="en-US"/>
        </a:p>
      </dgm:t>
    </dgm:pt>
    <dgm:pt modelId="{5564457A-946E-C844-BEEE-BCB3303AD747}" type="sibTrans" cxnId="{1DE7863A-4265-5C40-AC86-66DFFDE596C5}">
      <dgm:prSet/>
      <dgm:spPr/>
      <dgm:t>
        <a:bodyPr/>
        <a:lstStyle/>
        <a:p>
          <a:endParaRPr lang="en-US"/>
        </a:p>
      </dgm:t>
    </dgm:pt>
    <dgm:pt modelId="{1FB53B43-692C-094D-ABBE-409B76C6EEE8}" type="pres">
      <dgm:prSet presAssocID="{96432EC8-046C-3549-A3A1-6D85D6CB18CC}" presName="Name0" presStyleCnt="0">
        <dgm:presLayoutVars>
          <dgm:dir/>
          <dgm:animLvl val="lvl"/>
          <dgm:resizeHandles val="exact"/>
        </dgm:presLayoutVars>
      </dgm:prSet>
      <dgm:spPr/>
      <dgm:t>
        <a:bodyPr/>
        <a:lstStyle/>
        <a:p>
          <a:endParaRPr lang="en-US"/>
        </a:p>
      </dgm:t>
    </dgm:pt>
    <dgm:pt modelId="{3E83199C-7FAB-6140-BDD0-4920E626DD8A}" type="pres">
      <dgm:prSet presAssocID="{6026233D-69CB-7946-974D-124E304A1D3D}" presName="composite" presStyleCnt="0"/>
      <dgm:spPr/>
    </dgm:pt>
    <dgm:pt modelId="{E92E6C03-50B9-BC44-A160-53CB547338B8}" type="pres">
      <dgm:prSet presAssocID="{6026233D-69CB-7946-974D-124E304A1D3D}" presName="parTx" presStyleLbl="alignNode1" presStyleIdx="0" presStyleCnt="2">
        <dgm:presLayoutVars>
          <dgm:chMax val="0"/>
          <dgm:chPref val="0"/>
          <dgm:bulletEnabled val="1"/>
        </dgm:presLayoutVars>
      </dgm:prSet>
      <dgm:spPr/>
      <dgm:t>
        <a:bodyPr/>
        <a:lstStyle/>
        <a:p>
          <a:endParaRPr lang="en-US"/>
        </a:p>
      </dgm:t>
    </dgm:pt>
    <dgm:pt modelId="{DAE563B4-04B1-C345-8D66-CDED97CA624A}" type="pres">
      <dgm:prSet presAssocID="{6026233D-69CB-7946-974D-124E304A1D3D}" presName="desTx" presStyleLbl="alignAccFollowNode1" presStyleIdx="0" presStyleCnt="2">
        <dgm:presLayoutVars>
          <dgm:bulletEnabled val="1"/>
        </dgm:presLayoutVars>
      </dgm:prSet>
      <dgm:spPr/>
      <dgm:t>
        <a:bodyPr/>
        <a:lstStyle/>
        <a:p>
          <a:endParaRPr lang="en-US"/>
        </a:p>
      </dgm:t>
    </dgm:pt>
    <dgm:pt modelId="{8CA93C13-AD73-984B-B1D0-58682EAB0222}" type="pres">
      <dgm:prSet presAssocID="{F5078453-B8FB-BC40-BDBB-91B9B3FB427C}" presName="space" presStyleCnt="0"/>
      <dgm:spPr/>
    </dgm:pt>
    <dgm:pt modelId="{2DC4002A-FBD3-DD4A-8334-9C0E0946B60A}" type="pres">
      <dgm:prSet presAssocID="{4A8604A6-7269-2746-B430-BD79A2970ED2}" presName="composite" presStyleCnt="0"/>
      <dgm:spPr/>
    </dgm:pt>
    <dgm:pt modelId="{FDEB49BE-5EC6-214E-9B3E-1843B2DF6B39}" type="pres">
      <dgm:prSet presAssocID="{4A8604A6-7269-2746-B430-BD79A2970ED2}" presName="parTx" presStyleLbl="alignNode1" presStyleIdx="1" presStyleCnt="2">
        <dgm:presLayoutVars>
          <dgm:chMax val="0"/>
          <dgm:chPref val="0"/>
          <dgm:bulletEnabled val="1"/>
        </dgm:presLayoutVars>
      </dgm:prSet>
      <dgm:spPr/>
      <dgm:t>
        <a:bodyPr/>
        <a:lstStyle/>
        <a:p>
          <a:endParaRPr lang="en-US"/>
        </a:p>
      </dgm:t>
    </dgm:pt>
    <dgm:pt modelId="{7DE0FBE9-2C4C-0C42-868B-C003E7B5FC19}" type="pres">
      <dgm:prSet presAssocID="{4A8604A6-7269-2746-B430-BD79A2970ED2}" presName="desTx" presStyleLbl="alignAccFollowNode1" presStyleIdx="1" presStyleCnt="2">
        <dgm:presLayoutVars>
          <dgm:bulletEnabled val="1"/>
        </dgm:presLayoutVars>
      </dgm:prSet>
      <dgm:spPr/>
      <dgm:t>
        <a:bodyPr/>
        <a:lstStyle/>
        <a:p>
          <a:endParaRPr lang="en-US"/>
        </a:p>
      </dgm:t>
    </dgm:pt>
  </dgm:ptLst>
  <dgm:cxnLst>
    <dgm:cxn modelId="{CFBC4641-B78B-C54A-B753-7EA7ED3150DC}" type="presOf" srcId="{96432EC8-046C-3549-A3A1-6D85D6CB18CC}" destId="{1FB53B43-692C-094D-ABBE-409B76C6EEE8}" srcOrd="0" destOrd="0" presId="urn:microsoft.com/office/officeart/2005/8/layout/hList1"/>
    <dgm:cxn modelId="{CD737791-B23A-EB4F-919C-D35F0745B58B}" srcId="{96432EC8-046C-3549-A3A1-6D85D6CB18CC}" destId="{6026233D-69CB-7946-974D-124E304A1D3D}" srcOrd="0" destOrd="0" parTransId="{DBCF531D-C08F-A146-AEA2-C88813C0A27C}" sibTransId="{F5078453-B8FB-BC40-BDBB-91B9B3FB427C}"/>
    <dgm:cxn modelId="{1DE7863A-4265-5C40-AC86-66DFFDE596C5}" srcId="{4A8604A6-7269-2746-B430-BD79A2970ED2}" destId="{A678B675-130C-344D-8029-0F04C2835DCC}" srcOrd="0" destOrd="0" parTransId="{109A2B16-BDEF-AE4C-A169-3C3D03765931}" sibTransId="{5564457A-946E-C844-BEEE-BCB3303AD747}"/>
    <dgm:cxn modelId="{78297317-C262-2047-81A1-CD93247DD9E8}" type="presOf" srcId="{99C60AF4-55B4-034A-86D1-0C4D6682AFD8}" destId="{DAE563B4-04B1-C345-8D66-CDED97CA624A}" srcOrd="0" destOrd="0" presId="urn:microsoft.com/office/officeart/2005/8/layout/hList1"/>
    <dgm:cxn modelId="{FD48C050-8DF2-8648-AC41-BB72B65B16B8}" srcId="{96432EC8-046C-3549-A3A1-6D85D6CB18CC}" destId="{4A8604A6-7269-2746-B430-BD79A2970ED2}" srcOrd="1" destOrd="0" parTransId="{F81EACD1-3396-604A-A44B-3BE690720BFE}" sibTransId="{F8D21838-57E0-B549-B517-8001A7260569}"/>
    <dgm:cxn modelId="{341BF688-3565-A044-AAD7-FB8473AD29B6}" srcId="{6026233D-69CB-7946-974D-124E304A1D3D}" destId="{99C60AF4-55B4-034A-86D1-0C4D6682AFD8}" srcOrd="0" destOrd="0" parTransId="{60A46C84-DC4F-304B-96F6-9EC69CA1340F}" sibTransId="{0C9E8CE1-79FF-174A-9FA0-E7533F880CFF}"/>
    <dgm:cxn modelId="{FDE0E0BC-1633-0C46-B9D0-EB683AD2520D}" type="presOf" srcId="{A678B675-130C-344D-8029-0F04C2835DCC}" destId="{7DE0FBE9-2C4C-0C42-868B-C003E7B5FC19}" srcOrd="0" destOrd="0" presId="urn:microsoft.com/office/officeart/2005/8/layout/hList1"/>
    <dgm:cxn modelId="{6731A277-E1F4-0D47-A2D5-2A73308B4B29}" type="presOf" srcId="{6026233D-69CB-7946-974D-124E304A1D3D}" destId="{E92E6C03-50B9-BC44-A160-53CB547338B8}" srcOrd="0" destOrd="0" presId="urn:microsoft.com/office/officeart/2005/8/layout/hList1"/>
    <dgm:cxn modelId="{7E4D3B9D-FB8A-DE43-9BF4-EF59F5A04F04}" type="presOf" srcId="{4A8604A6-7269-2746-B430-BD79A2970ED2}" destId="{FDEB49BE-5EC6-214E-9B3E-1843B2DF6B39}" srcOrd="0" destOrd="0" presId="urn:microsoft.com/office/officeart/2005/8/layout/hList1"/>
    <dgm:cxn modelId="{724FB80A-4C6F-D449-A0A5-651F9C298BE5}" type="presParOf" srcId="{1FB53B43-692C-094D-ABBE-409B76C6EEE8}" destId="{3E83199C-7FAB-6140-BDD0-4920E626DD8A}" srcOrd="0" destOrd="0" presId="urn:microsoft.com/office/officeart/2005/8/layout/hList1"/>
    <dgm:cxn modelId="{03ED1772-7832-0C4A-976F-2481258E78F5}" type="presParOf" srcId="{3E83199C-7FAB-6140-BDD0-4920E626DD8A}" destId="{E92E6C03-50B9-BC44-A160-53CB547338B8}" srcOrd="0" destOrd="0" presId="urn:microsoft.com/office/officeart/2005/8/layout/hList1"/>
    <dgm:cxn modelId="{9FE7C301-DD6B-0A4E-9AB0-54BD05488AA3}" type="presParOf" srcId="{3E83199C-7FAB-6140-BDD0-4920E626DD8A}" destId="{DAE563B4-04B1-C345-8D66-CDED97CA624A}" srcOrd="1" destOrd="0" presId="urn:microsoft.com/office/officeart/2005/8/layout/hList1"/>
    <dgm:cxn modelId="{6F3633C5-E38D-1649-A773-C8617C4E88E4}" type="presParOf" srcId="{1FB53B43-692C-094D-ABBE-409B76C6EEE8}" destId="{8CA93C13-AD73-984B-B1D0-58682EAB0222}" srcOrd="1" destOrd="0" presId="urn:microsoft.com/office/officeart/2005/8/layout/hList1"/>
    <dgm:cxn modelId="{F6C8C1EC-7AB3-A041-8BEE-EA89F142C71A}" type="presParOf" srcId="{1FB53B43-692C-094D-ABBE-409B76C6EEE8}" destId="{2DC4002A-FBD3-DD4A-8334-9C0E0946B60A}" srcOrd="2" destOrd="0" presId="urn:microsoft.com/office/officeart/2005/8/layout/hList1"/>
    <dgm:cxn modelId="{D9A20338-4F32-DB41-A3E4-E9C5916DCCF5}" type="presParOf" srcId="{2DC4002A-FBD3-DD4A-8334-9C0E0946B60A}" destId="{FDEB49BE-5EC6-214E-9B3E-1843B2DF6B39}" srcOrd="0" destOrd="0" presId="urn:microsoft.com/office/officeart/2005/8/layout/hList1"/>
    <dgm:cxn modelId="{99798C1D-C9C2-E145-A6A9-C1BD6DED72AF}" type="presParOf" srcId="{2DC4002A-FBD3-DD4A-8334-9C0E0946B60A}" destId="{7DE0FBE9-2C4C-0C42-868B-C003E7B5FC1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0BF1C-E1E5-0940-A207-375FE245D60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052EFE57-87B9-9D4E-8C48-A862AFC81C0C}">
      <dgm:prSet custT="1"/>
      <dgm:spPr>
        <a:solidFill>
          <a:schemeClr val="tx2">
            <a:lumMod val="60000"/>
            <a:lumOff val="40000"/>
            <a:alpha val="90000"/>
          </a:schemeClr>
        </a:solidFill>
        <a:ln>
          <a:solidFill>
            <a:schemeClr val="tx2"/>
          </a:solidFill>
        </a:ln>
      </dgm:spPr>
      <dgm:t>
        <a:bodyPr/>
        <a:lstStyle/>
        <a:p>
          <a:pPr rtl="0"/>
          <a:r>
            <a:rPr 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6:  Accuracy</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77EF02B-6789-3F48-B0E3-7ED2C7BE40A4}" type="parTrans" cxnId="{DAFD14D3-BDE4-994B-993F-76C8AE023325}">
      <dgm:prSet/>
      <dgm:spPr/>
      <dgm:t>
        <a:bodyPr/>
        <a:lstStyle/>
        <a:p>
          <a:endParaRPr lang="en-US"/>
        </a:p>
      </dgm:t>
    </dgm:pt>
    <dgm:pt modelId="{39204E29-9EC5-9640-9EBF-1C8DDF7B9479}" type="sibTrans" cxnId="{DAFD14D3-BDE4-994B-993F-76C8AE023325}">
      <dgm:prSet/>
      <dgm:spPr/>
      <dgm:t>
        <a:bodyPr/>
        <a:lstStyle/>
        <a:p>
          <a:endParaRPr lang="en-US"/>
        </a:p>
      </dgm:t>
    </dgm:pt>
    <dgm:pt modelId="{4111699F-314E-0A4A-928B-9540F5B24FFE}">
      <dgm:prSet custT="1"/>
      <dgm:spPr>
        <a:solidFill>
          <a:schemeClr val="tx2">
            <a:lumMod val="20000"/>
            <a:lumOff val="80000"/>
          </a:schemeClr>
        </a:solidFill>
        <a:ln>
          <a:solidFill>
            <a:schemeClr val="tx2"/>
          </a:solidFill>
        </a:ln>
      </dgm:spPr>
      <dgm:t>
        <a:bodyPr/>
        <a:lstStyle/>
        <a:p>
          <a:pPr rtl="0"/>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PHI shall be as accurate, complete and up-to-date as is necessary for the purposes for which it is to be used.</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00EF87D-9FBF-8049-9A80-248CB5855A2A}" type="parTrans" cxnId="{1C8A5F1F-6B7E-E242-92A5-0C4942413973}">
      <dgm:prSet/>
      <dgm:spPr/>
      <dgm:t>
        <a:bodyPr/>
        <a:lstStyle/>
        <a:p>
          <a:endParaRPr lang="en-US"/>
        </a:p>
      </dgm:t>
    </dgm:pt>
    <dgm:pt modelId="{D97A4C57-B518-8B42-B6BD-E0B0A19D9A45}" type="sibTrans" cxnId="{1C8A5F1F-6B7E-E242-92A5-0C4942413973}">
      <dgm:prSet/>
      <dgm:spPr/>
      <dgm:t>
        <a:bodyPr/>
        <a:lstStyle/>
        <a:p>
          <a:endParaRPr lang="en-US"/>
        </a:p>
      </dgm:t>
    </dgm:pt>
    <dgm:pt modelId="{79A331DE-81E1-784D-A231-0F289CE123A3}">
      <dgm:prSet custT="1"/>
      <dgm:spPr>
        <a:solidFill>
          <a:schemeClr val="tx2">
            <a:lumMod val="60000"/>
            <a:lumOff val="40000"/>
            <a:alpha val="90000"/>
          </a:schemeClr>
        </a:solidFill>
        <a:ln>
          <a:solidFill>
            <a:schemeClr val="tx2"/>
          </a:solidFill>
        </a:ln>
      </dgm:spPr>
      <dgm:t>
        <a:bodyPr/>
        <a:lstStyle/>
        <a:p>
          <a:pPr rtl="0"/>
          <a:r>
            <a:rPr 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7:  Safeguards</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8C415D8-9C3A-CA41-8F40-5E864F05B8A8}" type="parTrans" cxnId="{041BF1A9-BB73-2540-AD2B-2A0B721664BB}">
      <dgm:prSet/>
      <dgm:spPr/>
      <dgm:t>
        <a:bodyPr/>
        <a:lstStyle/>
        <a:p>
          <a:endParaRPr lang="en-US"/>
        </a:p>
      </dgm:t>
    </dgm:pt>
    <dgm:pt modelId="{4F8CFD24-7DD7-7C40-A727-FF9B0C659507}" type="sibTrans" cxnId="{041BF1A9-BB73-2540-AD2B-2A0B721664BB}">
      <dgm:prSet/>
      <dgm:spPr/>
      <dgm:t>
        <a:bodyPr/>
        <a:lstStyle/>
        <a:p>
          <a:endParaRPr lang="en-US"/>
        </a:p>
      </dgm:t>
    </dgm:pt>
    <dgm:pt modelId="{F4DF4869-8E5F-4E43-8487-E2DBDE3DA1D6}">
      <dgm:prSet custT="1"/>
      <dgm:spPr>
        <a:solidFill>
          <a:schemeClr val="tx2">
            <a:lumMod val="20000"/>
            <a:lumOff val="80000"/>
          </a:schemeClr>
        </a:solidFill>
        <a:ln>
          <a:solidFill>
            <a:schemeClr val="tx2"/>
          </a:solidFill>
        </a:ln>
      </dgm:spPr>
      <dgm:t>
        <a:bodyPr/>
        <a:lstStyle/>
        <a:p>
          <a:pPr rtl="0"/>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PHI shall be protected by security safeguards appropriate to the sensitivity of the information.</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0F4AFE-616A-654F-9A7C-1F86812AE1F9}" type="parTrans" cxnId="{A416F82F-D08D-4745-82BF-E7D3E489474F}">
      <dgm:prSet/>
      <dgm:spPr/>
      <dgm:t>
        <a:bodyPr/>
        <a:lstStyle/>
        <a:p>
          <a:endParaRPr lang="en-US"/>
        </a:p>
      </dgm:t>
    </dgm:pt>
    <dgm:pt modelId="{56EF5D62-EF95-8740-BAE8-57CC227D750B}" type="sibTrans" cxnId="{A416F82F-D08D-4745-82BF-E7D3E489474F}">
      <dgm:prSet/>
      <dgm:spPr/>
      <dgm:t>
        <a:bodyPr/>
        <a:lstStyle/>
        <a:p>
          <a:endParaRPr lang="en-US"/>
        </a:p>
      </dgm:t>
    </dgm:pt>
    <dgm:pt modelId="{FB9C1175-DF95-1D4F-93B6-219FE0FD946F}">
      <dgm:prSet custT="1"/>
      <dgm:spPr>
        <a:solidFill>
          <a:schemeClr val="tx2">
            <a:lumMod val="60000"/>
            <a:lumOff val="40000"/>
            <a:alpha val="90000"/>
          </a:schemeClr>
        </a:solidFill>
        <a:ln>
          <a:solidFill>
            <a:schemeClr val="tx2"/>
          </a:solidFill>
        </a:ln>
      </dgm:spPr>
      <dgm:t>
        <a:bodyPr/>
        <a:lstStyle/>
        <a:p>
          <a:pPr rtl="0"/>
          <a:r>
            <a:rPr 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8:  Openness</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7D63D9F-4514-B546-A4A0-2E245F972F78}" type="parTrans" cxnId="{CA84DEF7-E4BF-3C4A-9974-CDDAC20090E3}">
      <dgm:prSet/>
      <dgm:spPr/>
      <dgm:t>
        <a:bodyPr/>
        <a:lstStyle/>
        <a:p>
          <a:endParaRPr lang="en-US"/>
        </a:p>
      </dgm:t>
    </dgm:pt>
    <dgm:pt modelId="{FC2381C8-96A3-494D-82E2-CDFA54A84A69}" type="sibTrans" cxnId="{CA84DEF7-E4BF-3C4A-9974-CDDAC20090E3}">
      <dgm:prSet/>
      <dgm:spPr/>
      <dgm:t>
        <a:bodyPr/>
        <a:lstStyle/>
        <a:p>
          <a:endParaRPr lang="en-US"/>
        </a:p>
      </dgm:t>
    </dgm:pt>
    <dgm:pt modelId="{72192CEE-96AC-714C-B9F6-6F97C8A1B7ED}">
      <dgm:prSet custT="1"/>
      <dgm:spPr>
        <a:solidFill>
          <a:schemeClr val="tx2">
            <a:lumMod val="20000"/>
            <a:lumOff val="80000"/>
          </a:schemeClr>
        </a:solidFill>
        <a:ln>
          <a:solidFill>
            <a:schemeClr val="tx2"/>
          </a:solidFill>
        </a:ln>
      </dgm:spPr>
      <dgm:t>
        <a:bodyPr/>
        <a:lstStyle/>
        <a:p>
          <a:pPr rtl="0"/>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An organization shall make readily available to individuals specific information about its policies and practices relating to the management of PHI</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4140290-B869-E242-8512-EB563E540C19}" type="parTrans" cxnId="{629E43A2-1F31-9F49-89CC-19B7109DDA21}">
      <dgm:prSet/>
      <dgm:spPr/>
      <dgm:t>
        <a:bodyPr/>
        <a:lstStyle/>
        <a:p>
          <a:endParaRPr lang="en-US"/>
        </a:p>
      </dgm:t>
    </dgm:pt>
    <dgm:pt modelId="{A2B4416D-A646-DB46-93C6-5F7CDF325A86}" type="sibTrans" cxnId="{629E43A2-1F31-9F49-89CC-19B7109DDA21}">
      <dgm:prSet/>
      <dgm:spPr/>
      <dgm:t>
        <a:bodyPr/>
        <a:lstStyle/>
        <a:p>
          <a:endParaRPr lang="en-US"/>
        </a:p>
      </dgm:t>
    </dgm:pt>
    <dgm:pt modelId="{F1E62D93-60D0-1943-BF49-AEF4BF55AAD2}" type="pres">
      <dgm:prSet presAssocID="{9160BF1C-E1E5-0940-A207-375FE245D60C}" presName="Name0" presStyleCnt="0">
        <dgm:presLayoutVars>
          <dgm:dir/>
          <dgm:animLvl val="lvl"/>
          <dgm:resizeHandles val="exact"/>
        </dgm:presLayoutVars>
      </dgm:prSet>
      <dgm:spPr/>
      <dgm:t>
        <a:bodyPr/>
        <a:lstStyle/>
        <a:p>
          <a:endParaRPr lang="en-US"/>
        </a:p>
      </dgm:t>
    </dgm:pt>
    <dgm:pt modelId="{142CD6A4-BCF6-2E4F-B8FF-1E9A6F0EE040}" type="pres">
      <dgm:prSet presAssocID="{052EFE57-87B9-9D4E-8C48-A862AFC81C0C}" presName="composite" presStyleCnt="0"/>
      <dgm:spPr/>
    </dgm:pt>
    <dgm:pt modelId="{C450B08C-8E1C-F443-A3FE-8CDBE42CE6AA}" type="pres">
      <dgm:prSet presAssocID="{052EFE57-87B9-9D4E-8C48-A862AFC81C0C}" presName="parTx" presStyleLbl="alignNode1" presStyleIdx="0" presStyleCnt="3">
        <dgm:presLayoutVars>
          <dgm:chMax val="0"/>
          <dgm:chPref val="0"/>
          <dgm:bulletEnabled val="1"/>
        </dgm:presLayoutVars>
      </dgm:prSet>
      <dgm:spPr/>
      <dgm:t>
        <a:bodyPr/>
        <a:lstStyle/>
        <a:p>
          <a:endParaRPr lang="en-US"/>
        </a:p>
      </dgm:t>
    </dgm:pt>
    <dgm:pt modelId="{BAD18411-D563-CD42-A18D-40188558A053}" type="pres">
      <dgm:prSet presAssocID="{052EFE57-87B9-9D4E-8C48-A862AFC81C0C}" presName="desTx" presStyleLbl="alignAccFollowNode1" presStyleIdx="0" presStyleCnt="3">
        <dgm:presLayoutVars>
          <dgm:bulletEnabled val="1"/>
        </dgm:presLayoutVars>
      </dgm:prSet>
      <dgm:spPr/>
      <dgm:t>
        <a:bodyPr/>
        <a:lstStyle/>
        <a:p>
          <a:endParaRPr lang="en-US"/>
        </a:p>
      </dgm:t>
    </dgm:pt>
    <dgm:pt modelId="{D16B90E8-B873-374E-BE5B-8CF492639D12}" type="pres">
      <dgm:prSet presAssocID="{39204E29-9EC5-9640-9EBF-1C8DDF7B9479}" presName="space" presStyleCnt="0"/>
      <dgm:spPr/>
    </dgm:pt>
    <dgm:pt modelId="{88F0851F-0F69-1D48-A0ED-021F96C3EE83}" type="pres">
      <dgm:prSet presAssocID="{79A331DE-81E1-784D-A231-0F289CE123A3}" presName="composite" presStyleCnt="0"/>
      <dgm:spPr/>
    </dgm:pt>
    <dgm:pt modelId="{D9DBD29F-0ADA-F347-AF6A-D46630C7BD29}" type="pres">
      <dgm:prSet presAssocID="{79A331DE-81E1-784D-A231-0F289CE123A3}" presName="parTx" presStyleLbl="alignNode1" presStyleIdx="1" presStyleCnt="3">
        <dgm:presLayoutVars>
          <dgm:chMax val="0"/>
          <dgm:chPref val="0"/>
          <dgm:bulletEnabled val="1"/>
        </dgm:presLayoutVars>
      </dgm:prSet>
      <dgm:spPr/>
      <dgm:t>
        <a:bodyPr/>
        <a:lstStyle/>
        <a:p>
          <a:endParaRPr lang="en-US"/>
        </a:p>
      </dgm:t>
    </dgm:pt>
    <dgm:pt modelId="{35BD171E-3A82-334A-B1AB-24A193FEED1B}" type="pres">
      <dgm:prSet presAssocID="{79A331DE-81E1-784D-A231-0F289CE123A3}" presName="desTx" presStyleLbl="alignAccFollowNode1" presStyleIdx="1" presStyleCnt="3">
        <dgm:presLayoutVars>
          <dgm:bulletEnabled val="1"/>
        </dgm:presLayoutVars>
      </dgm:prSet>
      <dgm:spPr/>
      <dgm:t>
        <a:bodyPr/>
        <a:lstStyle/>
        <a:p>
          <a:endParaRPr lang="en-US"/>
        </a:p>
      </dgm:t>
    </dgm:pt>
    <dgm:pt modelId="{77883A1B-3040-9546-B52F-0E8A349DB933}" type="pres">
      <dgm:prSet presAssocID="{4F8CFD24-7DD7-7C40-A727-FF9B0C659507}" presName="space" presStyleCnt="0"/>
      <dgm:spPr/>
    </dgm:pt>
    <dgm:pt modelId="{43E0325E-FA9D-424E-A719-7631644FCF41}" type="pres">
      <dgm:prSet presAssocID="{FB9C1175-DF95-1D4F-93B6-219FE0FD946F}" presName="composite" presStyleCnt="0"/>
      <dgm:spPr/>
    </dgm:pt>
    <dgm:pt modelId="{577F6961-7AE7-4545-9E5C-809BC8677F19}" type="pres">
      <dgm:prSet presAssocID="{FB9C1175-DF95-1D4F-93B6-219FE0FD946F}" presName="parTx" presStyleLbl="alignNode1" presStyleIdx="2" presStyleCnt="3">
        <dgm:presLayoutVars>
          <dgm:chMax val="0"/>
          <dgm:chPref val="0"/>
          <dgm:bulletEnabled val="1"/>
        </dgm:presLayoutVars>
      </dgm:prSet>
      <dgm:spPr/>
      <dgm:t>
        <a:bodyPr/>
        <a:lstStyle/>
        <a:p>
          <a:endParaRPr lang="en-US"/>
        </a:p>
      </dgm:t>
    </dgm:pt>
    <dgm:pt modelId="{41CD4884-CB52-0640-B784-4E9740DD9D8C}" type="pres">
      <dgm:prSet presAssocID="{FB9C1175-DF95-1D4F-93B6-219FE0FD946F}" presName="desTx" presStyleLbl="alignAccFollowNode1" presStyleIdx="2" presStyleCnt="3">
        <dgm:presLayoutVars>
          <dgm:bulletEnabled val="1"/>
        </dgm:presLayoutVars>
      </dgm:prSet>
      <dgm:spPr/>
      <dgm:t>
        <a:bodyPr/>
        <a:lstStyle/>
        <a:p>
          <a:endParaRPr lang="en-US"/>
        </a:p>
      </dgm:t>
    </dgm:pt>
  </dgm:ptLst>
  <dgm:cxnLst>
    <dgm:cxn modelId="{A416F82F-D08D-4745-82BF-E7D3E489474F}" srcId="{79A331DE-81E1-784D-A231-0F289CE123A3}" destId="{F4DF4869-8E5F-4E43-8487-E2DBDE3DA1D6}" srcOrd="0" destOrd="0" parTransId="{B30F4AFE-616A-654F-9A7C-1F86812AE1F9}" sibTransId="{56EF5D62-EF95-8740-BAE8-57CC227D750B}"/>
    <dgm:cxn modelId="{CA84DEF7-E4BF-3C4A-9974-CDDAC20090E3}" srcId="{9160BF1C-E1E5-0940-A207-375FE245D60C}" destId="{FB9C1175-DF95-1D4F-93B6-219FE0FD946F}" srcOrd="2" destOrd="0" parTransId="{A7D63D9F-4514-B546-A4A0-2E245F972F78}" sibTransId="{FC2381C8-96A3-494D-82E2-CDFA54A84A69}"/>
    <dgm:cxn modelId="{D928D5F4-D9DC-A94A-872E-84AE27AB54C4}" type="presOf" srcId="{9160BF1C-E1E5-0940-A207-375FE245D60C}" destId="{F1E62D93-60D0-1943-BF49-AEF4BF55AAD2}" srcOrd="0" destOrd="0" presId="urn:microsoft.com/office/officeart/2005/8/layout/hList1"/>
    <dgm:cxn modelId="{629E43A2-1F31-9F49-89CC-19B7109DDA21}" srcId="{FB9C1175-DF95-1D4F-93B6-219FE0FD946F}" destId="{72192CEE-96AC-714C-B9F6-6F97C8A1B7ED}" srcOrd="0" destOrd="0" parTransId="{84140290-B869-E242-8512-EB563E540C19}" sibTransId="{A2B4416D-A646-DB46-93C6-5F7CDF325A86}"/>
    <dgm:cxn modelId="{5E4867A0-F74F-B842-8E7F-8B4F02AD073B}" type="presOf" srcId="{FB9C1175-DF95-1D4F-93B6-219FE0FD946F}" destId="{577F6961-7AE7-4545-9E5C-809BC8677F19}" srcOrd="0" destOrd="0" presId="urn:microsoft.com/office/officeart/2005/8/layout/hList1"/>
    <dgm:cxn modelId="{15C4FAF5-67B0-4E41-8C1A-9C32F13E074F}" type="presOf" srcId="{F4DF4869-8E5F-4E43-8487-E2DBDE3DA1D6}" destId="{35BD171E-3A82-334A-B1AB-24A193FEED1B}" srcOrd="0" destOrd="0" presId="urn:microsoft.com/office/officeart/2005/8/layout/hList1"/>
    <dgm:cxn modelId="{041BF1A9-BB73-2540-AD2B-2A0B721664BB}" srcId="{9160BF1C-E1E5-0940-A207-375FE245D60C}" destId="{79A331DE-81E1-784D-A231-0F289CE123A3}" srcOrd="1" destOrd="0" parTransId="{E8C415D8-9C3A-CA41-8F40-5E864F05B8A8}" sibTransId="{4F8CFD24-7DD7-7C40-A727-FF9B0C659507}"/>
    <dgm:cxn modelId="{A2A844B6-2AC8-3645-89CC-5DAFE83CBE9F}" type="presOf" srcId="{4111699F-314E-0A4A-928B-9540F5B24FFE}" destId="{BAD18411-D563-CD42-A18D-40188558A053}" srcOrd="0" destOrd="0" presId="urn:microsoft.com/office/officeart/2005/8/layout/hList1"/>
    <dgm:cxn modelId="{57D9BD9A-2F98-2446-8AD6-097A7DB9A224}" type="presOf" srcId="{79A331DE-81E1-784D-A231-0F289CE123A3}" destId="{D9DBD29F-0ADA-F347-AF6A-D46630C7BD29}" srcOrd="0" destOrd="0" presId="urn:microsoft.com/office/officeart/2005/8/layout/hList1"/>
    <dgm:cxn modelId="{2F5F2F55-F22B-D842-BF6B-00D728CC9D8A}" type="presOf" srcId="{052EFE57-87B9-9D4E-8C48-A862AFC81C0C}" destId="{C450B08C-8E1C-F443-A3FE-8CDBE42CE6AA}" srcOrd="0" destOrd="0" presId="urn:microsoft.com/office/officeart/2005/8/layout/hList1"/>
    <dgm:cxn modelId="{FDE2D754-47DA-F247-8F47-5FFDAEB1BBD6}" type="presOf" srcId="{72192CEE-96AC-714C-B9F6-6F97C8A1B7ED}" destId="{41CD4884-CB52-0640-B784-4E9740DD9D8C}" srcOrd="0" destOrd="0" presId="urn:microsoft.com/office/officeart/2005/8/layout/hList1"/>
    <dgm:cxn modelId="{1C8A5F1F-6B7E-E242-92A5-0C4942413973}" srcId="{052EFE57-87B9-9D4E-8C48-A862AFC81C0C}" destId="{4111699F-314E-0A4A-928B-9540F5B24FFE}" srcOrd="0" destOrd="0" parTransId="{500EF87D-9FBF-8049-9A80-248CB5855A2A}" sibTransId="{D97A4C57-B518-8B42-B6BD-E0B0A19D9A45}"/>
    <dgm:cxn modelId="{DAFD14D3-BDE4-994B-993F-76C8AE023325}" srcId="{9160BF1C-E1E5-0940-A207-375FE245D60C}" destId="{052EFE57-87B9-9D4E-8C48-A862AFC81C0C}" srcOrd="0" destOrd="0" parTransId="{677EF02B-6789-3F48-B0E3-7ED2C7BE40A4}" sibTransId="{39204E29-9EC5-9640-9EBF-1C8DDF7B9479}"/>
    <dgm:cxn modelId="{EC653B6B-2E48-F845-8BC3-7B9CC51E2823}" type="presParOf" srcId="{F1E62D93-60D0-1943-BF49-AEF4BF55AAD2}" destId="{142CD6A4-BCF6-2E4F-B8FF-1E9A6F0EE040}" srcOrd="0" destOrd="0" presId="urn:microsoft.com/office/officeart/2005/8/layout/hList1"/>
    <dgm:cxn modelId="{DC5CB56F-5FC8-EA45-A071-90E43DD12C30}" type="presParOf" srcId="{142CD6A4-BCF6-2E4F-B8FF-1E9A6F0EE040}" destId="{C450B08C-8E1C-F443-A3FE-8CDBE42CE6AA}" srcOrd="0" destOrd="0" presId="urn:microsoft.com/office/officeart/2005/8/layout/hList1"/>
    <dgm:cxn modelId="{5D61AE40-FF6E-E143-B80E-04002E0E3B57}" type="presParOf" srcId="{142CD6A4-BCF6-2E4F-B8FF-1E9A6F0EE040}" destId="{BAD18411-D563-CD42-A18D-40188558A053}" srcOrd="1" destOrd="0" presId="urn:microsoft.com/office/officeart/2005/8/layout/hList1"/>
    <dgm:cxn modelId="{FBDF9F8F-F924-C04D-9B51-D34CE197F809}" type="presParOf" srcId="{F1E62D93-60D0-1943-BF49-AEF4BF55AAD2}" destId="{D16B90E8-B873-374E-BE5B-8CF492639D12}" srcOrd="1" destOrd="0" presId="urn:microsoft.com/office/officeart/2005/8/layout/hList1"/>
    <dgm:cxn modelId="{A63C1342-73B7-444E-BB0A-C282483C56A8}" type="presParOf" srcId="{F1E62D93-60D0-1943-BF49-AEF4BF55AAD2}" destId="{88F0851F-0F69-1D48-A0ED-021F96C3EE83}" srcOrd="2" destOrd="0" presId="urn:microsoft.com/office/officeart/2005/8/layout/hList1"/>
    <dgm:cxn modelId="{5F26876A-78DC-FE46-82F0-5C30F80701AC}" type="presParOf" srcId="{88F0851F-0F69-1D48-A0ED-021F96C3EE83}" destId="{D9DBD29F-0ADA-F347-AF6A-D46630C7BD29}" srcOrd="0" destOrd="0" presId="urn:microsoft.com/office/officeart/2005/8/layout/hList1"/>
    <dgm:cxn modelId="{C9E6E3B0-A1DC-7A4E-A579-6D5929D97614}" type="presParOf" srcId="{88F0851F-0F69-1D48-A0ED-021F96C3EE83}" destId="{35BD171E-3A82-334A-B1AB-24A193FEED1B}" srcOrd="1" destOrd="0" presId="urn:microsoft.com/office/officeart/2005/8/layout/hList1"/>
    <dgm:cxn modelId="{532D16C3-05A3-C843-8917-2C3F54D08DA4}" type="presParOf" srcId="{F1E62D93-60D0-1943-BF49-AEF4BF55AAD2}" destId="{77883A1B-3040-9546-B52F-0E8A349DB933}" srcOrd="3" destOrd="0" presId="urn:microsoft.com/office/officeart/2005/8/layout/hList1"/>
    <dgm:cxn modelId="{2C642CC2-3833-C948-953C-E7064528F711}" type="presParOf" srcId="{F1E62D93-60D0-1943-BF49-AEF4BF55AAD2}" destId="{43E0325E-FA9D-424E-A719-7631644FCF41}" srcOrd="4" destOrd="0" presId="urn:microsoft.com/office/officeart/2005/8/layout/hList1"/>
    <dgm:cxn modelId="{182985A8-5B51-FE4C-9B38-78F62EA4A2DD}" type="presParOf" srcId="{43E0325E-FA9D-424E-A719-7631644FCF41}" destId="{577F6961-7AE7-4545-9E5C-809BC8677F19}" srcOrd="0" destOrd="0" presId="urn:microsoft.com/office/officeart/2005/8/layout/hList1"/>
    <dgm:cxn modelId="{FCDB250D-C84B-AB45-8D78-9C3BDB91D125}" type="presParOf" srcId="{43E0325E-FA9D-424E-A719-7631644FCF41}" destId="{41CD4884-CB52-0640-B784-4E9740DD9D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FD364-A455-D34F-83D4-11AEB40A0B5C}"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B4232BE2-9D5F-0A45-B66D-C0C1208B3CC7}">
      <dgm:prSet/>
      <dgm:spPr>
        <a:solidFill>
          <a:schemeClr val="tx2">
            <a:lumMod val="60000"/>
            <a:lumOff val="40000"/>
            <a:alpha val="90000"/>
          </a:schemeClr>
        </a:solidFill>
        <a:ln>
          <a:solidFill>
            <a:srgbClr val="633C82"/>
          </a:solidFill>
        </a:ln>
      </dgm:spPr>
      <dgm:t>
        <a:bodyPr/>
        <a:lstStyle/>
        <a:p>
          <a:pPr rtl="0"/>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9: Individual Access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BF83CD9-DA90-1D4A-B2F3-41BA82AEDD0D}" type="parTrans" cxnId="{1336FE70-8094-0945-A660-ACDF8CBC4608}">
      <dgm:prSet/>
      <dgm:spPr/>
      <dgm:t>
        <a:bodyPr/>
        <a:lstStyle/>
        <a:p>
          <a:endParaRPr lang="en-US"/>
        </a:p>
      </dgm:t>
    </dgm:pt>
    <dgm:pt modelId="{F4B54851-FA4B-2C4F-AFE7-53B3432D232F}" type="sibTrans" cxnId="{1336FE70-8094-0945-A660-ACDF8CBC4608}">
      <dgm:prSet/>
      <dgm:spPr/>
      <dgm:t>
        <a:bodyPr/>
        <a:lstStyle/>
        <a:p>
          <a:endParaRPr lang="en-US"/>
        </a:p>
      </dgm:t>
    </dgm:pt>
    <dgm:pt modelId="{5E1D6756-4C0E-8449-9EC5-CFF4FA63F12C}">
      <dgm:prSet custT="1"/>
      <dgm:spPr>
        <a:solidFill>
          <a:schemeClr val="tx2">
            <a:lumMod val="20000"/>
            <a:lumOff val="80000"/>
          </a:schemeClr>
        </a:solidFill>
        <a:ln>
          <a:solidFill>
            <a:srgbClr val="633C82"/>
          </a:solidFill>
        </a:ln>
      </dgm:spPr>
      <dgm:t>
        <a:bodyPr/>
        <a:lstStyle/>
        <a:p>
          <a:pPr rtl="0"/>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Upon request, an individual shall be informed of the existence, use and disclosure of his or her personal information and shall be given access to that information.  An individual shall be able to challenge the accuracy and completeness of the information and have it amended as appropriate.</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2AB95FC-6FFE-AA4E-BAB3-D70E6D0EB794}" type="parTrans" cxnId="{E0D9662C-653A-2E4D-A2C2-29D25E1E1C20}">
      <dgm:prSet/>
      <dgm:spPr/>
      <dgm:t>
        <a:bodyPr/>
        <a:lstStyle/>
        <a:p>
          <a:endParaRPr lang="en-US"/>
        </a:p>
      </dgm:t>
    </dgm:pt>
    <dgm:pt modelId="{93A5AE50-8B5C-5749-A8CB-A9DD13641C7D}" type="sibTrans" cxnId="{E0D9662C-653A-2E4D-A2C2-29D25E1E1C20}">
      <dgm:prSet/>
      <dgm:spPr/>
      <dgm:t>
        <a:bodyPr/>
        <a:lstStyle/>
        <a:p>
          <a:endParaRPr lang="en-US"/>
        </a:p>
      </dgm:t>
    </dgm:pt>
    <dgm:pt modelId="{2E55624F-BE4D-8D4C-A16C-F7F2993A74B6}">
      <dgm:prSet/>
      <dgm:spPr>
        <a:solidFill>
          <a:schemeClr val="tx2">
            <a:lumMod val="60000"/>
            <a:lumOff val="40000"/>
            <a:alpha val="90000"/>
          </a:schemeClr>
        </a:solidFill>
        <a:ln>
          <a:solidFill>
            <a:srgbClr val="633C82"/>
          </a:solidFill>
        </a:ln>
      </dgm:spPr>
      <dgm:t>
        <a:bodyPr/>
        <a:lstStyle/>
        <a:p>
          <a:pPr rtl="0"/>
          <a:r>
            <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10:  Challenging Compliance</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8C9DC33-D3B8-DA45-978D-E437D4D4B3F3}" type="parTrans" cxnId="{B0E44500-6389-2441-9AF0-DCC7981D9EEC}">
      <dgm:prSet/>
      <dgm:spPr/>
      <dgm:t>
        <a:bodyPr/>
        <a:lstStyle/>
        <a:p>
          <a:endParaRPr lang="en-US"/>
        </a:p>
      </dgm:t>
    </dgm:pt>
    <dgm:pt modelId="{5B9731D2-0911-7049-8EEF-C0D3C77C460F}" type="sibTrans" cxnId="{B0E44500-6389-2441-9AF0-DCC7981D9EEC}">
      <dgm:prSet/>
      <dgm:spPr/>
      <dgm:t>
        <a:bodyPr/>
        <a:lstStyle/>
        <a:p>
          <a:endParaRPr lang="en-US"/>
        </a:p>
      </dgm:t>
    </dgm:pt>
    <dgm:pt modelId="{7429591C-EB5A-3242-BB3D-28826F962804}">
      <dgm:prSet custT="1"/>
      <dgm:spPr>
        <a:solidFill>
          <a:schemeClr val="tx2">
            <a:lumMod val="20000"/>
            <a:lumOff val="80000"/>
          </a:schemeClr>
        </a:solidFill>
        <a:ln>
          <a:solidFill>
            <a:srgbClr val="633C82">
              <a:alpha val="90000"/>
            </a:srgbClr>
          </a:solidFill>
        </a:ln>
      </dgm:spPr>
      <dgm:t>
        <a:bodyPr/>
        <a:lstStyle/>
        <a:p>
          <a:pPr rtl="0"/>
          <a:r>
            <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An individual shall be able to address a challenge concerning compliance with the above principles to the designated individual or individuals for the organization’s compliance.</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DD45140-A66C-4E42-BB82-E2BEC69C1248}" type="parTrans" cxnId="{F7AFBC1F-66B2-6A41-8139-0F12A345A782}">
      <dgm:prSet/>
      <dgm:spPr/>
      <dgm:t>
        <a:bodyPr/>
        <a:lstStyle/>
        <a:p>
          <a:endParaRPr lang="en-US"/>
        </a:p>
      </dgm:t>
    </dgm:pt>
    <dgm:pt modelId="{7558CBF6-8A2A-F14E-BE83-EA886B898906}" type="sibTrans" cxnId="{F7AFBC1F-66B2-6A41-8139-0F12A345A782}">
      <dgm:prSet/>
      <dgm:spPr/>
      <dgm:t>
        <a:bodyPr/>
        <a:lstStyle/>
        <a:p>
          <a:endParaRPr lang="en-US"/>
        </a:p>
      </dgm:t>
    </dgm:pt>
    <dgm:pt modelId="{5F9EA0F8-5229-EA46-88EC-6C9B8861309B}" type="pres">
      <dgm:prSet presAssocID="{69FFD364-A455-D34F-83D4-11AEB40A0B5C}" presName="Name0" presStyleCnt="0">
        <dgm:presLayoutVars>
          <dgm:dir/>
          <dgm:animLvl val="lvl"/>
          <dgm:resizeHandles val="exact"/>
        </dgm:presLayoutVars>
      </dgm:prSet>
      <dgm:spPr/>
      <dgm:t>
        <a:bodyPr/>
        <a:lstStyle/>
        <a:p>
          <a:endParaRPr lang="en-US"/>
        </a:p>
      </dgm:t>
    </dgm:pt>
    <dgm:pt modelId="{05DA0C8D-1231-7645-A5A6-48742A6AD9C0}" type="pres">
      <dgm:prSet presAssocID="{B4232BE2-9D5F-0A45-B66D-C0C1208B3CC7}" presName="composite" presStyleCnt="0"/>
      <dgm:spPr/>
    </dgm:pt>
    <dgm:pt modelId="{D7D541B8-38DD-3040-B699-742B43EB7925}" type="pres">
      <dgm:prSet presAssocID="{B4232BE2-9D5F-0A45-B66D-C0C1208B3CC7}" presName="parTx" presStyleLbl="alignNode1" presStyleIdx="0" presStyleCnt="2">
        <dgm:presLayoutVars>
          <dgm:chMax val="0"/>
          <dgm:chPref val="0"/>
          <dgm:bulletEnabled val="1"/>
        </dgm:presLayoutVars>
      </dgm:prSet>
      <dgm:spPr/>
      <dgm:t>
        <a:bodyPr/>
        <a:lstStyle/>
        <a:p>
          <a:endParaRPr lang="en-US"/>
        </a:p>
      </dgm:t>
    </dgm:pt>
    <dgm:pt modelId="{C07F383A-F373-0547-9006-2B07559EC773}" type="pres">
      <dgm:prSet presAssocID="{B4232BE2-9D5F-0A45-B66D-C0C1208B3CC7}" presName="desTx" presStyleLbl="alignAccFollowNode1" presStyleIdx="0" presStyleCnt="2">
        <dgm:presLayoutVars>
          <dgm:bulletEnabled val="1"/>
        </dgm:presLayoutVars>
      </dgm:prSet>
      <dgm:spPr/>
      <dgm:t>
        <a:bodyPr/>
        <a:lstStyle/>
        <a:p>
          <a:endParaRPr lang="en-US"/>
        </a:p>
      </dgm:t>
    </dgm:pt>
    <dgm:pt modelId="{9DFBD957-10A0-5D48-837A-AD396F77B9F7}" type="pres">
      <dgm:prSet presAssocID="{F4B54851-FA4B-2C4F-AFE7-53B3432D232F}" presName="space" presStyleCnt="0"/>
      <dgm:spPr/>
    </dgm:pt>
    <dgm:pt modelId="{D4FBFA79-474F-3347-82A7-8716EB07C932}" type="pres">
      <dgm:prSet presAssocID="{2E55624F-BE4D-8D4C-A16C-F7F2993A74B6}" presName="composite" presStyleCnt="0"/>
      <dgm:spPr/>
    </dgm:pt>
    <dgm:pt modelId="{46FFCA78-82F0-E64A-B3E0-3BB7FE5F2444}" type="pres">
      <dgm:prSet presAssocID="{2E55624F-BE4D-8D4C-A16C-F7F2993A74B6}" presName="parTx" presStyleLbl="alignNode1" presStyleIdx="1" presStyleCnt="2">
        <dgm:presLayoutVars>
          <dgm:chMax val="0"/>
          <dgm:chPref val="0"/>
          <dgm:bulletEnabled val="1"/>
        </dgm:presLayoutVars>
      </dgm:prSet>
      <dgm:spPr/>
      <dgm:t>
        <a:bodyPr/>
        <a:lstStyle/>
        <a:p>
          <a:endParaRPr lang="en-US"/>
        </a:p>
      </dgm:t>
    </dgm:pt>
    <dgm:pt modelId="{F5478E22-D8AA-8C4B-B908-2B6773155EA8}" type="pres">
      <dgm:prSet presAssocID="{2E55624F-BE4D-8D4C-A16C-F7F2993A74B6}" presName="desTx" presStyleLbl="alignAccFollowNode1" presStyleIdx="1" presStyleCnt="2">
        <dgm:presLayoutVars>
          <dgm:bulletEnabled val="1"/>
        </dgm:presLayoutVars>
      </dgm:prSet>
      <dgm:spPr/>
      <dgm:t>
        <a:bodyPr/>
        <a:lstStyle/>
        <a:p>
          <a:endParaRPr lang="en-US"/>
        </a:p>
      </dgm:t>
    </dgm:pt>
  </dgm:ptLst>
  <dgm:cxnLst>
    <dgm:cxn modelId="{B0E44500-6389-2441-9AF0-DCC7981D9EEC}" srcId="{69FFD364-A455-D34F-83D4-11AEB40A0B5C}" destId="{2E55624F-BE4D-8D4C-A16C-F7F2993A74B6}" srcOrd="1" destOrd="0" parTransId="{B8C9DC33-D3B8-DA45-978D-E437D4D4B3F3}" sibTransId="{5B9731D2-0911-7049-8EEF-C0D3C77C460F}"/>
    <dgm:cxn modelId="{529465D5-7E7D-E240-8FC4-0B88591F4C1C}" type="presOf" srcId="{69FFD364-A455-D34F-83D4-11AEB40A0B5C}" destId="{5F9EA0F8-5229-EA46-88EC-6C9B8861309B}" srcOrd="0" destOrd="0" presId="urn:microsoft.com/office/officeart/2005/8/layout/hList1"/>
    <dgm:cxn modelId="{2EEB5A14-908A-1445-B9AC-6B716191AE57}" type="presOf" srcId="{5E1D6756-4C0E-8449-9EC5-CFF4FA63F12C}" destId="{C07F383A-F373-0547-9006-2B07559EC773}" srcOrd="0" destOrd="0" presId="urn:microsoft.com/office/officeart/2005/8/layout/hList1"/>
    <dgm:cxn modelId="{E0D9662C-653A-2E4D-A2C2-29D25E1E1C20}" srcId="{B4232BE2-9D5F-0A45-B66D-C0C1208B3CC7}" destId="{5E1D6756-4C0E-8449-9EC5-CFF4FA63F12C}" srcOrd="0" destOrd="0" parTransId="{D2AB95FC-6FFE-AA4E-BAB3-D70E6D0EB794}" sibTransId="{93A5AE50-8B5C-5749-A8CB-A9DD13641C7D}"/>
    <dgm:cxn modelId="{A9F0774B-EA17-494E-8EFD-08DCF923BFE8}" type="presOf" srcId="{2E55624F-BE4D-8D4C-A16C-F7F2993A74B6}" destId="{46FFCA78-82F0-E64A-B3E0-3BB7FE5F2444}" srcOrd="0" destOrd="0" presId="urn:microsoft.com/office/officeart/2005/8/layout/hList1"/>
    <dgm:cxn modelId="{CD75DDDB-DAA4-2C4A-BF27-54F0EEA52026}" type="presOf" srcId="{B4232BE2-9D5F-0A45-B66D-C0C1208B3CC7}" destId="{D7D541B8-38DD-3040-B699-742B43EB7925}" srcOrd="0" destOrd="0" presId="urn:microsoft.com/office/officeart/2005/8/layout/hList1"/>
    <dgm:cxn modelId="{F5809EA4-FA9F-2E46-9E1A-1DCE8D5F83DD}" type="presOf" srcId="{7429591C-EB5A-3242-BB3D-28826F962804}" destId="{F5478E22-D8AA-8C4B-B908-2B6773155EA8}" srcOrd="0" destOrd="0" presId="urn:microsoft.com/office/officeart/2005/8/layout/hList1"/>
    <dgm:cxn modelId="{1336FE70-8094-0945-A660-ACDF8CBC4608}" srcId="{69FFD364-A455-D34F-83D4-11AEB40A0B5C}" destId="{B4232BE2-9D5F-0A45-B66D-C0C1208B3CC7}" srcOrd="0" destOrd="0" parTransId="{BBF83CD9-DA90-1D4A-B2F3-41BA82AEDD0D}" sibTransId="{F4B54851-FA4B-2C4F-AFE7-53B3432D232F}"/>
    <dgm:cxn modelId="{F7AFBC1F-66B2-6A41-8139-0F12A345A782}" srcId="{2E55624F-BE4D-8D4C-A16C-F7F2993A74B6}" destId="{7429591C-EB5A-3242-BB3D-28826F962804}" srcOrd="0" destOrd="0" parTransId="{5DD45140-A66C-4E42-BB82-E2BEC69C1248}" sibTransId="{7558CBF6-8A2A-F14E-BE83-EA886B898906}"/>
    <dgm:cxn modelId="{34633E13-1817-DA44-8355-826A050BD8AE}" type="presParOf" srcId="{5F9EA0F8-5229-EA46-88EC-6C9B8861309B}" destId="{05DA0C8D-1231-7645-A5A6-48742A6AD9C0}" srcOrd="0" destOrd="0" presId="urn:microsoft.com/office/officeart/2005/8/layout/hList1"/>
    <dgm:cxn modelId="{99C1165D-A035-F84A-A221-101A162EEA54}" type="presParOf" srcId="{05DA0C8D-1231-7645-A5A6-48742A6AD9C0}" destId="{D7D541B8-38DD-3040-B699-742B43EB7925}" srcOrd="0" destOrd="0" presId="urn:microsoft.com/office/officeart/2005/8/layout/hList1"/>
    <dgm:cxn modelId="{9530EB41-B6AA-2C42-8DFF-D01A2216AB74}" type="presParOf" srcId="{05DA0C8D-1231-7645-A5A6-48742A6AD9C0}" destId="{C07F383A-F373-0547-9006-2B07559EC773}" srcOrd="1" destOrd="0" presId="urn:microsoft.com/office/officeart/2005/8/layout/hList1"/>
    <dgm:cxn modelId="{A310DECF-50F9-0549-BF92-31BB79F2F5A5}" type="presParOf" srcId="{5F9EA0F8-5229-EA46-88EC-6C9B8861309B}" destId="{9DFBD957-10A0-5D48-837A-AD396F77B9F7}" srcOrd="1" destOrd="0" presId="urn:microsoft.com/office/officeart/2005/8/layout/hList1"/>
    <dgm:cxn modelId="{EACBE4F0-D1F1-C84A-952B-DBCB9241C303}" type="presParOf" srcId="{5F9EA0F8-5229-EA46-88EC-6C9B8861309B}" destId="{D4FBFA79-474F-3347-82A7-8716EB07C932}" srcOrd="2" destOrd="0" presId="urn:microsoft.com/office/officeart/2005/8/layout/hList1"/>
    <dgm:cxn modelId="{BB2135AD-1B74-C549-B70D-B62825ED536F}" type="presParOf" srcId="{D4FBFA79-474F-3347-82A7-8716EB07C932}" destId="{46FFCA78-82F0-E64A-B3E0-3BB7FE5F2444}" srcOrd="0" destOrd="0" presId="urn:microsoft.com/office/officeart/2005/8/layout/hList1"/>
    <dgm:cxn modelId="{6B98D637-0FF0-BB49-BD81-C7847A5B4A95}" type="presParOf" srcId="{D4FBFA79-474F-3347-82A7-8716EB07C932}" destId="{F5478E22-D8AA-8C4B-B908-2B6773155E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D9D85-C36C-0447-A9B7-21A66D241B2D}">
      <dsp:nvSpPr>
        <dsp:cNvPr id="0" name=""/>
        <dsp:cNvSpPr/>
      </dsp:nvSpPr>
      <dsp:spPr>
        <a:xfrm>
          <a:off x="2571" y="50874"/>
          <a:ext cx="2507456" cy="866693"/>
        </a:xfrm>
        <a:prstGeom prst="rect">
          <a:avLst/>
        </a:prstGeom>
        <a:solidFill>
          <a:schemeClr val="tx2">
            <a:lumMod val="60000"/>
            <a:lumOff val="40000"/>
            <a:alpha val="90000"/>
          </a:schemeClr>
        </a:solidFill>
        <a:ln w="6350" cap="flat" cmpd="sng" algn="ctr">
          <a:solidFill>
            <a:schemeClr val="tx2">
              <a:lumMod val="75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1:  Accountability</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571" y="50874"/>
        <a:ext cx="2507456" cy="866693"/>
      </dsp:txXfrm>
    </dsp:sp>
    <dsp:sp modelId="{D50731E4-42F3-6E4D-807E-4D850D6D1C69}">
      <dsp:nvSpPr>
        <dsp:cNvPr id="0" name=""/>
        <dsp:cNvSpPr/>
      </dsp:nvSpPr>
      <dsp:spPr>
        <a:xfrm>
          <a:off x="2571" y="917568"/>
          <a:ext cx="2507456" cy="3557519"/>
        </a:xfrm>
        <a:prstGeom prst="rect">
          <a:avLst/>
        </a:prstGeom>
        <a:solidFill>
          <a:schemeClr val="tx2">
            <a:lumMod val="20000"/>
            <a:lumOff val="80000"/>
          </a:schemeClr>
        </a:solidFill>
        <a:ln w="6350" cap="flat" cmpd="sng" algn="ctr">
          <a:solidFill>
            <a:schemeClr val="tx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An organization is responsible for PHI under its control and shall designate an individual who is accountable for the organization’s compliance with the following principles.</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571" y="917568"/>
        <a:ext cx="2507456" cy="3557519"/>
      </dsp:txXfrm>
    </dsp:sp>
    <dsp:sp modelId="{5BC80CEA-CAA1-3740-867C-B9FCEE4C7A11}">
      <dsp:nvSpPr>
        <dsp:cNvPr id="0" name=""/>
        <dsp:cNvSpPr/>
      </dsp:nvSpPr>
      <dsp:spPr>
        <a:xfrm>
          <a:off x="2861071" y="50874"/>
          <a:ext cx="2507456" cy="866693"/>
        </a:xfrm>
        <a:prstGeom prst="rect">
          <a:avLst/>
        </a:prstGeom>
        <a:solidFill>
          <a:schemeClr val="tx2">
            <a:lumMod val="60000"/>
            <a:lumOff val="40000"/>
            <a:alpha val="90000"/>
          </a:schemeClr>
        </a:solidFill>
        <a:ln w="6350" cap="flat" cmpd="sng" algn="ctr">
          <a:solidFill>
            <a:schemeClr val="tx2">
              <a:lumMod val="75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2:  Identifying Purposes</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861071" y="50874"/>
        <a:ext cx="2507456" cy="866693"/>
      </dsp:txXfrm>
    </dsp:sp>
    <dsp:sp modelId="{6F61F99F-FD45-B54B-89D2-21818AB406D0}">
      <dsp:nvSpPr>
        <dsp:cNvPr id="0" name=""/>
        <dsp:cNvSpPr/>
      </dsp:nvSpPr>
      <dsp:spPr>
        <a:xfrm>
          <a:off x="2861071" y="917568"/>
          <a:ext cx="2507456" cy="3557519"/>
        </a:xfrm>
        <a:prstGeom prst="rect">
          <a:avLst/>
        </a:prstGeom>
        <a:solidFill>
          <a:schemeClr val="tx2">
            <a:lumMod val="20000"/>
            <a:lumOff val="80000"/>
          </a:schemeClr>
        </a:solidFill>
        <a:ln w="6350" cap="flat" cmpd="sng" algn="ctr">
          <a:solidFill>
            <a:schemeClr val="tx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The purposes for which PHI is collected shall be identified by the organization at or before the time the information is collected.</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861071" y="917568"/>
        <a:ext cx="2507456" cy="3557519"/>
      </dsp:txXfrm>
    </dsp:sp>
    <dsp:sp modelId="{1245B536-8B42-B34A-8FEC-760C78086C53}">
      <dsp:nvSpPr>
        <dsp:cNvPr id="0" name=""/>
        <dsp:cNvSpPr/>
      </dsp:nvSpPr>
      <dsp:spPr>
        <a:xfrm>
          <a:off x="5719571" y="50874"/>
          <a:ext cx="2507456" cy="866693"/>
        </a:xfrm>
        <a:prstGeom prst="rect">
          <a:avLst/>
        </a:prstGeom>
        <a:solidFill>
          <a:schemeClr val="tx2">
            <a:lumMod val="60000"/>
            <a:lumOff val="40000"/>
            <a:alpha val="90000"/>
          </a:schemeClr>
        </a:solidFill>
        <a:ln w="6350" cap="flat" cmpd="sng" algn="ctr">
          <a:solidFill>
            <a:schemeClr val="tx2">
              <a:lumMod val="75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3:  Consent</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719571" y="50874"/>
        <a:ext cx="2507456" cy="866693"/>
      </dsp:txXfrm>
    </dsp:sp>
    <dsp:sp modelId="{4247403C-AFFA-AF43-A795-BBEBC2BD84AD}">
      <dsp:nvSpPr>
        <dsp:cNvPr id="0" name=""/>
        <dsp:cNvSpPr/>
      </dsp:nvSpPr>
      <dsp:spPr>
        <a:xfrm>
          <a:off x="5719571" y="917568"/>
          <a:ext cx="2507456" cy="3557519"/>
        </a:xfrm>
        <a:prstGeom prst="rect">
          <a:avLst/>
        </a:prstGeom>
        <a:solidFill>
          <a:schemeClr val="tx2">
            <a:lumMod val="20000"/>
            <a:lumOff val="80000"/>
          </a:schemeClr>
        </a:solidFill>
        <a:ln w="6350" cap="flat" cmpd="sng" algn="ctr">
          <a:solidFill>
            <a:schemeClr val="tx2">
              <a:lumMod val="75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The knowledge and consent of the individual are required for the collection, use or disclosure of PHI, except when inappropriate.</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719571" y="917568"/>
        <a:ext cx="2507456" cy="3557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E6C03-50B9-BC44-A160-53CB547338B8}">
      <dsp:nvSpPr>
        <dsp:cNvPr id="0" name=""/>
        <dsp:cNvSpPr/>
      </dsp:nvSpPr>
      <dsp:spPr>
        <a:xfrm>
          <a:off x="40" y="239658"/>
          <a:ext cx="3845569" cy="868965"/>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4:  Limiting Collection</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0" y="239658"/>
        <a:ext cx="3845569" cy="868965"/>
      </dsp:txXfrm>
    </dsp:sp>
    <dsp:sp modelId="{DAE563B4-04B1-C345-8D66-CDED97CA624A}">
      <dsp:nvSpPr>
        <dsp:cNvPr id="0" name=""/>
        <dsp:cNvSpPr/>
      </dsp:nvSpPr>
      <dsp:spPr>
        <a:xfrm>
          <a:off x="40" y="1108624"/>
          <a:ext cx="3845569" cy="3177680"/>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The collection of PHI shall be limited to that which is necessary for the purposes identified by the organization.  Information shall be collected by fair and lawful means.</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0" y="1108624"/>
        <a:ext cx="3845569" cy="3177680"/>
      </dsp:txXfrm>
    </dsp:sp>
    <dsp:sp modelId="{FDEB49BE-5EC6-214E-9B3E-1843B2DF6B39}">
      <dsp:nvSpPr>
        <dsp:cNvPr id="0" name=""/>
        <dsp:cNvSpPr/>
      </dsp:nvSpPr>
      <dsp:spPr>
        <a:xfrm>
          <a:off x="4383989" y="239658"/>
          <a:ext cx="3845569" cy="868965"/>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a:cs typeface="Arial"/>
            </a:rPr>
            <a:t>5</a:t>
          </a:r>
          <a:r>
            <a:rPr lang="en-US" sz="18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 Limiting Use, Disclosure and Retention</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383989" y="239658"/>
        <a:ext cx="3845569" cy="868965"/>
      </dsp:txXfrm>
    </dsp:sp>
    <dsp:sp modelId="{7DE0FBE9-2C4C-0C42-868B-C003E7B5FC19}">
      <dsp:nvSpPr>
        <dsp:cNvPr id="0" name=""/>
        <dsp:cNvSpPr/>
      </dsp:nvSpPr>
      <dsp:spPr>
        <a:xfrm>
          <a:off x="4383989" y="1108624"/>
          <a:ext cx="3845569" cy="3177680"/>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PHI shall not be used or disclosed for purposes other than those for which it was collected, except with the consent of the individual or as required by the law.  PHI shall be retained only as long as necessary for fulfillment of those purposes.</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383989" y="1108624"/>
        <a:ext cx="3845569" cy="3177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0B08C-8E1C-F443-A3FE-8CDBE42CE6AA}">
      <dsp:nvSpPr>
        <dsp:cNvPr id="0" name=""/>
        <dsp:cNvSpPr/>
      </dsp:nvSpPr>
      <dsp:spPr>
        <a:xfrm>
          <a:off x="2571" y="24912"/>
          <a:ext cx="2507456" cy="950400"/>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6:  Accuracy</a:t>
          </a:r>
          <a:endParaRPr lang="en-US"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571" y="24912"/>
        <a:ext cx="2507456" cy="950400"/>
      </dsp:txXfrm>
    </dsp:sp>
    <dsp:sp modelId="{BAD18411-D563-CD42-A18D-40188558A053}">
      <dsp:nvSpPr>
        <dsp:cNvPr id="0" name=""/>
        <dsp:cNvSpPr/>
      </dsp:nvSpPr>
      <dsp:spPr>
        <a:xfrm>
          <a:off x="2571" y="975312"/>
          <a:ext cx="2507456" cy="3525738"/>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PHI shall be as accurate, complete and up-to-date as is necessary for the purposes for which it is to be used.</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571" y="975312"/>
        <a:ext cx="2507456" cy="3525738"/>
      </dsp:txXfrm>
    </dsp:sp>
    <dsp:sp modelId="{D9DBD29F-0ADA-F347-AF6A-D46630C7BD29}">
      <dsp:nvSpPr>
        <dsp:cNvPr id="0" name=""/>
        <dsp:cNvSpPr/>
      </dsp:nvSpPr>
      <dsp:spPr>
        <a:xfrm>
          <a:off x="2861071" y="24912"/>
          <a:ext cx="2507456" cy="950400"/>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7:  Safeguards</a:t>
          </a:r>
          <a:endParaRPr lang="en-US"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861071" y="24912"/>
        <a:ext cx="2507456" cy="950400"/>
      </dsp:txXfrm>
    </dsp:sp>
    <dsp:sp modelId="{35BD171E-3A82-334A-B1AB-24A193FEED1B}">
      <dsp:nvSpPr>
        <dsp:cNvPr id="0" name=""/>
        <dsp:cNvSpPr/>
      </dsp:nvSpPr>
      <dsp:spPr>
        <a:xfrm>
          <a:off x="2861071" y="975312"/>
          <a:ext cx="2507456" cy="3525738"/>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PHI shall be protected by security safeguards appropriate to the sensitivity of the information.</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861071" y="975312"/>
        <a:ext cx="2507456" cy="3525738"/>
      </dsp:txXfrm>
    </dsp:sp>
    <dsp:sp modelId="{577F6961-7AE7-4545-9E5C-809BC8677F19}">
      <dsp:nvSpPr>
        <dsp:cNvPr id="0" name=""/>
        <dsp:cNvSpPr/>
      </dsp:nvSpPr>
      <dsp:spPr>
        <a:xfrm>
          <a:off x="5719571" y="24912"/>
          <a:ext cx="2507456" cy="950400"/>
        </a:xfrm>
        <a:prstGeom prst="rect">
          <a:avLst/>
        </a:prstGeom>
        <a:solidFill>
          <a:schemeClr val="tx2">
            <a:lumMod val="60000"/>
            <a:lumOff val="40000"/>
            <a:alpha val="90000"/>
          </a:schemeClr>
        </a:solidFill>
        <a:ln w="6350" cap="flat" cmpd="sng" algn="ctr">
          <a:solidFill>
            <a:schemeClr val="tx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8:  Openness</a:t>
          </a:r>
          <a:endParaRPr lang="en-US"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719571" y="24912"/>
        <a:ext cx="2507456" cy="950400"/>
      </dsp:txXfrm>
    </dsp:sp>
    <dsp:sp modelId="{41CD4884-CB52-0640-B784-4E9740DD9D8C}">
      <dsp:nvSpPr>
        <dsp:cNvPr id="0" name=""/>
        <dsp:cNvSpPr/>
      </dsp:nvSpPr>
      <dsp:spPr>
        <a:xfrm>
          <a:off x="5719571" y="975312"/>
          <a:ext cx="2507456" cy="3525738"/>
        </a:xfrm>
        <a:prstGeom prst="rect">
          <a:avLst/>
        </a:prstGeom>
        <a:solidFill>
          <a:schemeClr val="tx2">
            <a:lumMod val="20000"/>
            <a:lumOff val="80000"/>
          </a:schemeClr>
        </a:solidFill>
        <a:ln w="6350" cap="flat" cmpd="sng" algn="ctr">
          <a:solidFill>
            <a:schemeClr val="tx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An organization shall make readily available to individuals specific information about its policies and practices relating to the management of PHI</a:t>
          </a:r>
          <a:r>
            <a:rPr lang="en-US" sz="20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0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719571" y="975312"/>
        <a:ext cx="2507456" cy="3525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541B8-38DD-3040-B699-742B43EB7925}">
      <dsp:nvSpPr>
        <dsp:cNvPr id="0" name=""/>
        <dsp:cNvSpPr/>
      </dsp:nvSpPr>
      <dsp:spPr>
        <a:xfrm>
          <a:off x="40" y="651"/>
          <a:ext cx="3845569" cy="604800"/>
        </a:xfrm>
        <a:prstGeom prst="rect">
          <a:avLst/>
        </a:prstGeom>
        <a:solidFill>
          <a:schemeClr val="tx2">
            <a:lumMod val="60000"/>
            <a:lumOff val="40000"/>
            <a:alpha val="90000"/>
          </a:schemeClr>
        </a:solidFill>
        <a:ln w="6350" cap="flat" cmpd="sng" algn="ctr">
          <a:solidFill>
            <a:srgbClr val="633C8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9: Individual Access</a:t>
          </a:r>
          <a:endParaRPr lang="en-US" sz="21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0" y="651"/>
        <a:ext cx="3845569" cy="604800"/>
      </dsp:txXfrm>
    </dsp:sp>
    <dsp:sp modelId="{C07F383A-F373-0547-9006-2B07559EC773}">
      <dsp:nvSpPr>
        <dsp:cNvPr id="0" name=""/>
        <dsp:cNvSpPr/>
      </dsp:nvSpPr>
      <dsp:spPr>
        <a:xfrm>
          <a:off x="40" y="605451"/>
          <a:ext cx="3845569" cy="3919860"/>
        </a:xfrm>
        <a:prstGeom prst="rect">
          <a:avLst/>
        </a:prstGeom>
        <a:solidFill>
          <a:schemeClr val="tx2">
            <a:lumMod val="20000"/>
            <a:lumOff val="80000"/>
          </a:schemeClr>
        </a:solidFill>
        <a:ln w="6350" cap="flat" cmpd="sng" algn="ctr">
          <a:solidFill>
            <a:srgbClr val="633C8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Upon request, an individual shall be informed of the existence, use and disclosure of his or her personal information and shall be given access to that information.  An individual shall be able to challenge the accuracy and completeness of the information and have it amended as appropriate.</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0" y="605451"/>
        <a:ext cx="3845569" cy="3919860"/>
      </dsp:txXfrm>
    </dsp:sp>
    <dsp:sp modelId="{46FFCA78-82F0-E64A-B3E0-3BB7FE5F2444}">
      <dsp:nvSpPr>
        <dsp:cNvPr id="0" name=""/>
        <dsp:cNvSpPr/>
      </dsp:nvSpPr>
      <dsp:spPr>
        <a:xfrm>
          <a:off x="4383989" y="651"/>
          <a:ext cx="3845569" cy="604800"/>
        </a:xfrm>
        <a:prstGeom prst="rect">
          <a:avLst/>
        </a:prstGeom>
        <a:solidFill>
          <a:schemeClr val="tx2">
            <a:lumMod val="60000"/>
            <a:lumOff val="40000"/>
            <a:alpha val="90000"/>
          </a:schemeClr>
        </a:solidFill>
        <a:ln w="6350" cap="flat" cmpd="sng" algn="ctr">
          <a:solidFill>
            <a:srgbClr val="633C82"/>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US" sz="2100" b="1"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10:  Challenging Compliance</a:t>
          </a:r>
          <a:endParaRPr lang="en-US" sz="21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383989" y="651"/>
        <a:ext cx="3845569" cy="604800"/>
      </dsp:txXfrm>
    </dsp:sp>
    <dsp:sp modelId="{F5478E22-D8AA-8C4B-B908-2B6773155EA8}">
      <dsp:nvSpPr>
        <dsp:cNvPr id="0" name=""/>
        <dsp:cNvSpPr/>
      </dsp:nvSpPr>
      <dsp:spPr>
        <a:xfrm>
          <a:off x="4383989" y="605451"/>
          <a:ext cx="3845569" cy="3919860"/>
        </a:xfrm>
        <a:prstGeom prst="rect">
          <a:avLst/>
        </a:prstGeom>
        <a:solidFill>
          <a:schemeClr val="tx2">
            <a:lumMod val="20000"/>
            <a:lumOff val="80000"/>
          </a:schemeClr>
        </a:solidFill>
        <a:ln w="6350" cap="flat" cmpd="sng" algn="ctr">
          <a:solidFill>
            <a:srgbClr val="633C82">
              <a:alpha val="9000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An individual shall be able to address a challenge concerning compliance with the above principles to the designated individual or individuals for the organization’s compliance.</a:t>
          </a:r>
          <a:endParaRPr lang="en-US" sz="18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4383989" y="605451"/>
        <a:ext cx="3845569" cy="39198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A1DE3C-08DC-4D94-9CCA-1018F78BF990}" type="datetimeFigureOut">
              <a:rPr lang="en-CA" smtClean="0"/>
              <a:t>31/10/2016</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BBCFF8-98F7-4998-AC93-148D65BCD945}" type="slidenum">
              <a:rPr lang="en-CA" smtClean="0"/>
              <a:t>‹#›</a:t>
            </a:fld>
            <a:endParaRPr lang="en-CA" dirty="0"/>
          </a:p>
        </p:txBody>
      </p:sp>
    </p:spTree>
    <p:extLst>
      <p:ext uri="{BB962C8B-B14F-4D97-AF65-F5344CB8AC3E}">
        <p14:creationId xmlns:p14="http://schemas.microsoft.com/office/powerpoint/2010/main" val="28164106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ED97D-6A39-B84D-8AD3-73E80907BB12}" type="datetimeFigureOut">
              <a:rPr lang="en-US" smtClean="0"/>
              <a:t>10/31/2016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DBF47-9195-0046-B140-6377ACB7B5A4}" type="slidenum">
              <a:rPr lang="en-US" smtClean="0"/>
              <a:t>‹#›</a:t>
            </a:fld>
            <a:endParaRPr lang="en-US" dirty="0"/>
          </a:p>
        </p:txBody>
      </p:sp>
    </p:spTree>
    <p:extLst>
      <p:ext uri="{BB962C8B-B14F-4D97-AF65-F5344CB8AC3E}">
        <p14:creationId xmlns:p14="http://schemas.microsoft.com/office/powerpoint/2010/main" val="38523996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9</a:t>
            </a:fld>
            <a:endParaRPr lang="en-US" dirty="0"/>
          </a:p>
        </p:txBody>
      </p:sp>
    </p:spTree>
    <p:extLst>
      <p:ext uri="{BB962C8B-B14F-4D97-AF65-F5344CB8AC3E}">
        <p14:creationId xmlns:p14="http://schemas.microsoft.com/office/powerpoint/2010/main" val="3199783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20</a:t>
            </a:fld>
            <a:endParaRPr lang="en-US" dirty="0"/>
          </a:p>
        </p:txBody>
      </p:sp>
    </p:spTree>
    <p:extLst>
      <p:ext uri="{BB962C8B-B14F-4D97-AF65-F5344CB8AC3E}">
        <p14:creationId xmlns:p14="http://schemas.microsoft.com/office/powerpoint/2010/main" val="1041736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22</a:t>
            </a:fld>
            <a:endParaRPr lang="en-US" dirty="0"/>
          </a:p>
        </p:txBody>
      </p:sp>
    </p:spTree>
    <p:extLst>
      <p:ext uri="{BB962C8B-B14F-4D97-AF65-F5344CB8AC3E}">
        <p14:creationId xmlns:p14="http://schemas.microsoft.com/office/powerpoint/2010/main" val="220191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27</a:t>
            </a:fld>
            <a:endParaRPr lang="en-US" dirty="0"/>
          </a:p>
        </p:txBody>
      </p:sp>
    </p:spTree>
    <p:extLst>
      <p:ext uri="{BB962C8B-B14F-4D97-AF65-F5344CB8AC3E}">
        <p14:creationId xmlns:p14="http://schemas.microsoft.com/office/powerpoint/2010/main" val="26881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10</a:t>
            </a:fld>
            <a:endParaRPr lang="en-US" dirty="0"/>
          </a:p>
        </p:txBody>
      </p:sp>
    </p:spTree>
    <p:extLst>
      <p:ext uri="{BB962C8B-B14F-4D97-AF65-F5344CB8AC3E}">
        <p14:creationId xmlns:p14="http://schemas.microsoft.com/office/powerpoint/2010/main" val="11579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13</a:t>
            </a:fld>
            <a:endParaRPr lang="en-US" dirty="0"/>
          </a:p>
        </p:txBody>
      </p:sp>
    </p:spTree>
    <p:extLst>
      <p:ext uri="{BB962C8B-B14F-4D97-AF65-F5344CB8AC3E}">
        <p14:creationId xmlns:p14="http://schemas.microsoft.com/office/powerpoint/2010/main" val="369350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14</a:t>
            </a:fld>
            <a:endParaRPr lang="en-US" dirty="0"/>
          </a:p>
        </p:txBody>
      </p:sp>
    </p:spTree>
    <p:extLst>
      <p:ext uri="{BB962C8B-B14F-4D97-AF65-F5344CB8AC3E}">
        <p14:creationId xmlns:p14="http://schemas.microsoft.com/office/powerpoint/2010/main" val="104857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15</a:t>
            </a:fld>
            <a:endParaRPr lang="en-US" dirty="0"/>
          </a:p>
        </p:txBody>
      </p:sp>
    </p:spTree>
    <p:extLst>
      <p:ext uri="{BB962C8B-B14F-4D97-AF65-F5344CB8AC3E}">
        <p14:creationId xmlns:p14="http://schemas.microsoft.com/office/powerpoint/2010/main" val="347766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16</a:t>
            </a:fld>
            <a:endParaRPr lang="en-US" dirty="0"/>
          </a:p>
        </p:txBody>
      </p:sp>
    </p:spTree>
    <p:extLst>
      <p:ext uri="{BB962C8B-B14F-4D97-AF65-F5344CB8AC3E}">
        <p14:creationId xmlns:p14="http://schemas.microsoft.com/office/powerpoint/2010/main" val="20794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17</a:t>
            </a:fld>
            <a:endParaRPr lang="en-US" dirty="0"/>
          </a:p>
        </p:txBody>
      </p:sp>
    </p:spTree>
    <p:extLst>
      <p:ext uri="{BB962C8B-B14F-4D97-AF65-F5344CB8AC3E}">
        <p14:creationId xmlns:p14="http://schemas.microsoft.com/office/powerpoint/2010/main" val="237328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18</a:t>
            </a:fld>
            <a:endParaRPr lang="en-US" dirty="0"/>
          </a:p>
        </p:txBody>
      </p:sp>
    </p:spTree>
    <p:extLst>
      <p:ext uri="{BB962C8B-B14F-4D97-AF65-F5344CB8AC3E}">
        <p14:creationId xmlns:p14="http://schemas.microsoft.com/office/powerpoint/2010/main" val="385903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ADBF47-9195-0046-B140-6377ACB7B5A4}" type="slidenum">
              <a:rPr lang="en-US" smtClean="0"/>
              <a:t>19</a:t>
            </a:fld>
            <a:endParaRPr lang="en-US" dirty="0"/>
          </a:p>
        </p:txBody>
      </p:sp>
    </p:spTree>
    <p:extLst>
      <p:ext uri="{BB962C8B-B14F-4D97-AF65-F5344CB8AC3E}">
        <p14:creationId xmlns:p14="http://schemas.microsoft.com/office/powerpoint/2010/main" val="79331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54964" y="55143"/>
            <a:ext cx="9057600" cy="890018"/>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9"/>
          <p:cNvGrpSpPr>
            <a:grpSpLocks/>
          </p:cNvGrpSpPr>
          <p:nvPr userDrawn="1"/>
        </p:nvGrpSpPr>
        <p:grpSpPr bwMode="auto">
          <a:xfrm>
            <a:off x="49142" y="4771489"/>
            <a:ext cx="9057600" cy="460905"/>
            <a:chOff x="540" y="13103"/>
            <a:chExt cx="11177" cy="576"/>
          </a:xfrm>
        </p:grpSpPr>
        <p:grpSp>
          <p:nvGrpSpPr>
            <p:cNvPr id="11" name="Group 10"/>
            <p:cNvGrpSpPr>
              <a:grpSpLocks/>
            </p:cNvGrpSpPr>
            <p:nvPr userDrawn="1"/>
          </p:nvGrpSpPr>
          <p:grpSpPr bwMode="auto">
            <a:xfrm>
              <a:off x="540" y="13314"/>
              <a:ext cx="11175" cy="263"/>
              <a:chOff x="540" y="13314"/>
              <a:chExt cx="11175" cy="263"/>
            </a:xfrm>
          </p:grpSpPr>
          <p:sp>
            <p:nvSpPr>
              <p:cNvPr id="18" name="Freeform 1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nvGrpSpPr>
            <p:cNvPr id="12" name="Group 11"/>
            <p:cNvGrpSpPr>
              <a:grpSpLocks/>
            </p:cNvGrpSpPr>
            <p:nvPr userDrawn="1"/>
          </p:nvGrpSpPr>
          <p:grpSpPr bwMode="auto">
            <a:xfrm>
              <a:off x="540" y="13103"/>
              <a:ext cx="11177" cy="418"/>
              <a:chOff x="540" y="13103"/>
              <a:chExt cx="11177" cy="418"/>
            </a:xfrm>
          </p:grpSpPr>
          <p:sp>
            <p:nvSpPr>
              <p:cNvPr id="17" name="Freeform 1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nvGrpSpPr>
            <p:cNvPr id="13" name="Group 12"/>
            <p:cNvGrpSpPr>
              <a:grpSpLocks/>
            </p:cNvGrpSpPr>
            <p:nvPr userDrawn="1"/>
          </p:nvGrpSpPr>
          <p:grpSpPr bwMode="auto">
            <a:xfrm>
              <a:off x="540" y="13677"/>
              <a:ext cx="11172" cy="2"/>
              <a:chOff x="540" y="13677"/>
              <a:chExt cx="11172" cy="2"/>
            </a:xfrm>
          </p:grpSpPr>
          <p:sp>
            <p:nvSpPr>
              <p:cNvPr id="16" name="Freeform 1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nvGrpSpPr>
            <p:cNvPr id="14" name="Group 13"/>
            <p:cNvGrpSpPr>
              <a:grpSpLocks/>
            </p:cNvGrpSpPr>
            <p:nvPr userDrawn="1"/>
          </p:nvGrpSpPr>
          <p:grpSpPr bwMode="auto">
            <a:xfrm>
              <a:off x="540" y="13506"/>
              <a:ext cx="11174" cy="128"/>
              <a:chOff x="540" y="13506"/>
              <a:chExt cx="11174" cy="128"/>
            </a:xfrm>
          </p:grpSpPr>
          <p:sp>
            <p:nvSpPr>
              <p:cNvPr id="15" name="Freeform 1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endParaRPr lang="en-CA" dirty="0">
                  <a:latin typeface="Arial" pitchFamily="34" charset="0"/>
                  <a:cs typeface="Arial" pitchFamily="34" charset="0"/>
                </a:endParaRPr>
              </a:p>
            </p:txBody>
          </p:sp>
        </p:grpSp>
      </p:grpSp>
      <p:sp>
        <p:nvSpPr>
          <p:cNvPr id="3074" name="Rectangle 2"/>
          <p:cNvSpPr>
            <a:spLocks noGrp="1" noChangeArrowheads="1"/>
          </p:cNvSpPr>
          <p:nvPr>
            <p:ph type="ctrTitle"/>
          </p:nvPr>
        </p:nvSpPr>
        <p:spPr>
          <a:xfrm>
            <a:off x="0" y="2443163"/>
            <a:ext cx="9144000" cy="830262"/>
          </a:xfrm>
        </p:spPr>
        <p:txBody>
          <a:bodyPr anchor="t"/>
          <a:lstStyle>
            <a:lvl1pPr algn="ctr">
              <a:defRPr sz="4800">
                <a:latin typeface="Arial" pitchFamily="34" charset="0"/>
                <a:cs typeface="Arial" pitchFamily="34" charset="0"/>
              </a:defRPr>
            </a:lvl1pPr>
          </a:lstStyle>
          <a:p>
            <a:pPr lvl="0"/>
            <a:r>
              <a:rPr lang="en-US" altLang="en-US" noProof="0" dirty="0" smtClean="0"/>
              <a:t>Click to edit Master title style</a:t>
            </a:r>
            <a:endParaRPr lang="en-CA" altLang="en-US" noProof="0" dirty="0" smtClean="0"/>
          </a:p>
        </p:txBody>
      </p:sp>
      <p:sp>
        <p:nvSpPr>
          <p:cNvPr id="6" name="Rectangle 5"/>
          <p:cNvSpPr/>
          <p:nvPr userDrawn="1"/>
        </p:nvSpPr>
        <p:spPr bwMode="auto">
          <a:xfrm>
            <a:off x="43200"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Grp="1" noChangeArrowheads="1"/>
          </p:cNvSpPr>
          <p:nvPr>
            <p:ph type="subTitle" idx="1"/>
          </p:nvPr>
        </p:nvSpPr>
        <p:spPr>
          <a:xfrm>
            <a:off x="0" y="3227388"/>
            <a:ext cx="9144000" cy="1584325"/>
          </a:xfrm>
        </p:spPr>
        <p:txBody>
          <a:bodyPr/>
          <a:lstStyle>
            <a:lvl1pPr marL="0" indent="0" algn="ctr">
              <a:spcAft>
                <a:spcPct val="0"/>
              </a:spcAft>
              <a:buFont typeface="Times" panose="02020603050405020304" pitchFamily="18" charset="0"/>
              <a:buNone/>
              <a:defRPr sz="2200">
                <a:latin typeface="Arial" pitchFamily="34" charset="0"/>
                <a:cs typeface="Arial" pitchFamily="34" charset="0"/>
              </a:defRPr>
            </a:lvl1pPr>
          </a:lstStyle>
          <a:p>
            <a:pPr lvl="0"/>
            <a:r>
              <a:rPr lang="en-US" altLang="en-US" noProof="0" dirty="0" smtClean="0"/>
              <a:t>Click to edit Master subtitle style</a:t>
            </a:r>
            <a:endParaRPr lang="en-CA" altLang="en-US" noProof="0" dirty="0" smtClean="0"/>
          </a:p>
        </p:txBody>
      </p:sp>
      <p:sp>
        <p:nvSpPr>
          <p:cNvPr id="3076" name="Rectangle 4"/>
          <p:cNvSpPr>
            <a:spLocks noGrp="1" noChangeArrowheads="1"/>
          </p:cNvSpPr>
          <p:nvPr>
            <p:ph type="dt" sz="half" idx="2"/>
          </p:nvPr>
        </p:nvSpPr>
        <p:spPr/>
        <p:txBody>
          <a:bodyPr/>
          <a:lstStyle>
            <a:lvl1pPr>
              <a:defRPr>
                <a:latin typeface="Arial" pitchFamily="34" charset="0"/>
                <a:cs typeface="Arial" pitchFamily="34" charset="0"/>
              </a:defRPr>
            </a:lvl1pPr>
          </a:lstStyle>
          <a:p>
            <a:endParaRPr lang="en-CA" altLang="en-US" dirty="0"/>
          </a:p>
        </p:txBody>
      </p:sp>
      <p:sp>
        <p:nvSpPr>
          <p:cNvPr id="3077" name="Rectangle 5"/>
          <p:cNvSpPr>
            <a:spLocks noGrp="1" noChangeArrowheads="1"/>
          </p:cNvSpPr>
          <p:nvPr>
            <p:ph type="ftr" sz="quarter" idx="3"/>
          </p:nvPr>
        </p:nvSpPr>
        <p:spPr/>
        <p:txBody>
          <a:bodyPr/>
          <a:lstStyle>
            <a:lvl1pPr>
              <a:defRPr>
                <a:latin typeface="Arial" pitchFamily="34" charset="0"/>
                <a:cs typeface="Arial" pitchFamily="34" charset="0"/>
              </a:defRPr>
            </a:lvl1pPr>
          </a:lstStyle>
          <a:p>
            <a:endParaRPr lang="en-CA" altLang="en-US" dirty="0"/>
          </a:p>
        </p:txBody>
      </p:sp>
      <p:pic>
        <p:nvPicPr>
          <p:cNvPr id="8" name="Picture 7" descr="Symbol of the Government of Ontario | Local Health Integration Network&#10;&#10;Symbole du gouvernement de l'Ontario | Réseau local d'intégration des services de santé" title="Symbol of the Government of Ontario | Local Health Integration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2147" y="5413375"/>
            <a:ext cx="1676274" cy="104457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03" y="71448"/>
            <a:ext cx="9028194" cy="89001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401A0B97-B55A-4B2B-82FB-57B72FDFEF58}" type="slidenum">
              <a:rPr lang="en-CA" altLang="en-US" smtClean="0"/>
              <a:pPr/>
              <a:t>‹#›</a:t>
            </a:fld>
            <a:endParaRPr lang="en-CA" altLang="en-US" dirty="0"/>
          </a:p>
        </p:txBody>
      </p:sp>
    </p:spTree>
    <p:extLst>
      <p:ext uri="{BB962C8B-B14F-4D97-AF65-F5344CB8AC3E}">
        <p14:creationId xmlns:p14="http://schemas.microsoft.com/office/powerpoint/2010/main" val="157116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87375"/>
            <a:ext cx="1943100" cy="5508625"/>
          </a:xfrm>
        </p:spPr>
        <p:txBody>
          <a:bodyPr vert="eaVert"/>
          <a:lstStyle>
            <a:lvl1pPr>
              <a:defRPr sz="2800">
                <a:latin typeface="Arial" pitchFamily="34" charset="0"/>
                <a:cs typeface="Arial" pitchFamily="34" charset="0"/>
              </a:defRPr>
            </a:lvl1pPr>
          </a:lstStyle>
          <a:p>
            <a:r>
              <a:rPr lang="en-US" smtClean="0"/>
              <a:t>Click to edit Master title style</a:t>
            </a:r>
            <a:endParaRPr lang="en-CA"/>
          </a:p>
        </p:txBody>
      </p:sp>
      <p:sp>
        <p:nvSpPr>
          <p:cNvPr id="3" name="Vertical Text Placeholder 2"/>
          <p:cNvSpPr>
            <a:spLocks noGrp="1"/>
          </p:cNvSpPr>
          <p:nvPr>
            <p:ph type="body" orient="vert" idx="1"/>
          </p:nvPr>
        </p:nvSpPr>
        <p:spPr>
          <a:xfrm>
            <a:off x="608013" y="587375"/>
            <a:ext cx="5678487" cy="55086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30E30A97-2A31-44F2-B50B-90A2D99E4059}" type="slidenum">
              <a:rPr lang="en-CA" altLang="en-US" smtClean="0"/>
              <a:pPr/>
              <a:t>‹#›</a:t>
            </a:fld>
            <a:endParaRPr lang="en-CA" altLang="en-US" dirty="0"/>
          </a:p>
        </p:txBody>
      </p:sp>
    </p:spTree>
    <p:extLst>
      <p:ext uri="{BB962C8B-B14F-4D97-AF65-F5344CB8AC3E}">
        <p14:creationId xmlns:p14="http://schemas.microsoft.com/office/powerpoint/2010/main" val="992554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bwMode="auto">
          <a:xfrm>
            <a:off x="45244" y="52388"/>
            <a:ext cx="9039489" cy="286279"/>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EB98B62D-60BB-408B-B603-7340AE0735C2}" type="slidenum">
              <a:rPr lang="en-CA" altLang="en-US" smtClean="0"/>
              <a:pPr/>
              <a:t>‹#›</a:t>
            </a:fld>
            <a:endParaRPr lang="en-CA" altLang="en-US" dirty="0"/>
          </a:p>
        </p:txBody>
      </p:sp>
    </p:spTree>
    <p:extLst>
      <p:ext uri="{BB962C8B-B14F-4D97-AF65-F5344CB8AC3E}">
        <p14:creationId xmlns:p14="http://schemas.microsoft.com/office/powerpoint/2010/main" val="2873508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atin typeface="Arial" pitchFamily="34" charset="0"/>
                <a:cs typeface="Arial" pitchFamily="34" charset="0"/>
              </a:defRPr>
            </a:lvl1pPr>
          </a:lstStyle>
          <a:p>
            <a:r>
              <a:rPr lang="en-US" smtClean="0"/>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Arial" pitchFamily="34" charset="0"/>
                <a:cs typeface="Arial"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79B05DB-9496-4BBF-B686-E9A7CFC6D59F}" type="slidenum">
              <a:rPr lang="en-CA" altLang="en-US" smtClean="0"/>
              <a:pPr/>
              <a:t>‹#›</a:t>
            </a:fld>
            <a:endParaRPr lang="en-CA" altLang="en-US" dirty="0"/>
          </a:p>
        </p:txBody>
      </p:sp>
    </p:spTree>
    <p:extLst>
      <p:ext uri="{BB962C8B-B14F-4D97-AF65-F5344CB8AC3E}">
        <p14:creationId xmlns:p14="http://schemas.microsoft.com/office/powerpoint/2010/main" val="146885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CA"/>
          </a:p>
        </p:txBody>
      </p:sp>
      <p:sp>
        <p:nvSpPr>
          <p:cNvPr id="3" name="Content Placeholder 2"/>
          <p:cNvSpPr>
            <a:spLocks noGrp="1"/>
          </p:cNvSpPr>
          <p:nvPr>
            <p:ph sz="half" idx="1"/>
          </p:nvPr>
        </p:nvSpPr>
        <p:spPr>
          <a:xfrm>
            <a:off x="608013" y="1981200"/>
            <a:ext cx="3810000" cy="4114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570413" y="1981200"/>
            <a:ext cx="3810000" cy="4114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8BBD2487-2CF1-4A2C-BF36-0A1BE54559AB}" type="slidenum">
              <a:rPr lang="en-CA" altLang="en-US" smtClean="0"/>
              <a:pPr/>
              <a:t>‹#›</a:t>
            </a:fld>
            <a:endParaRPr lang="en-CA" altLang="en-US" dirty="0"/>
          </a:p>
        </p:txBody>
      </p:sp>
    </p:spTree>
    <p:extLst>
      <p:ext uri="{BB962C8B-B14F-4D97-AF65-F5344CB8AC3E}">
        <p14:creationId xmlns:p14="http://schemas.microsoft.com/office/powerpoint/2010/main" val="2441582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8" name="Footer Placeholder 7"/>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9" name="Slide Number Placeholder 8"/>
          <p:cNvSpPr>
            <a:spLocks noGrp="1"/>
          </p:cNvSpPr>
          <p:nvPr>
            <p:ph type="sldNum" sz="quarter" idx="12"/>
          </p:nvPr>
        </p:nvSpPr>
        <p:spPr/>
        <p:txBody>
          <a:bodyPr/>
          <a:lstStyle>
            <a:lvl1pPr>
              <a:defRPr>
                <a:latin typeface="Arial" pitchFamily="34" charset="0"/>
                <a:cs typeface="Arial" pitchFamily="34" charset="0"/>
              </a:defRPr>
            </a:lvl1pPr>
          </a:lstStyle>
          <a:p>
            <a:fld id="{8664D6DB-877D-4252-A41B-BDD4EA64C473}" type="slidenum">
              <a:rPr lang="en-CA" altLang="en-US" smtClean="0"/>
              <a:pPr/>
              <a:t>‹#›</a:t>
            </a:fld>
            <a:endParaRPr lang="en-CA" altLang="en-US" dirty="0"/>
          </a:p>
        </p:txBody>
      </p:sp>
    </p:spTree>
    <p:extLst>
      <p:ext uri="{BB962C8B-B14F-4D97-AF65-F5344CB8AC3E}">
        <p14:creationId xmlns:p14="http://schemas.microsoft.com/office/powerpoint/2010/main" val="175548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4" name="Footer Placeholder 3"/>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5"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31E5023-900C-4AC2-8031-C3AD62B0D830}" type="slidenum">
              <a:rPr lang="en-CA" altLang="en-US" smtClean="0"/>
              <a:pPr/>
              <a:t>‹#›</a:t>
            </a:fld>
            <a:endParaRPr lang="en-CA" altLang="en-US" dirty="0"/>
          </a:p>
        </p:txBody>
      </p:sp>
    </p:spTree>
    <p:extLst>
      <p:ext uri="{BB962C8B-B14F-4D97-AF65-F5344CB8AC3E}">
        <p14:creationId xmlns:p14="http://schemas.microsoft.com/office/powerpoint/2010/main" val="92961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fld id="{1F4CF3C8-E9AC-48DD-A1E4-B344C60FC0CD}" type="slidenum">
              <a:rPr lang="en-CA" altLang="en-US" smtClean="0"/>
              <a:pPr/>
              <a:t>‹#›</a:t>
            </a:fld>
            <a:endParaRPr lang="en-CA" altLang="en-US" dirty="0"/>
          </a:p>
        </p:txBody>
      </p:sp>
    </p:spTree>
    <p:extLst>
      <p:ext uri="{BB962C8B-B14F-4D97-AF65-F5344CB8AC3E}">
        <p14:creationId xmlns:p14="http://schemas.microsoft.com/office/powerpoint/2010/main" val="232948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atin typeface="Arial" pitchFamily="34" charset="0"/>
                <a:cs typeface="Arial" pitchFamily="34" charset="0"/>
              </a:defRPr>
            </a:lvl1pPr>
          </a:lstStyle>
          <a:p>
            <a:r>
              <a:rPr lang="en-US" smtClean="0"/>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itchFamily="34" charset="0"/>
                <a:cs typeface="Arial"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B7321CE5-EBAB-471C-B65D-9F5617526FCF}" type="slidenum">
              <a:rPr lang="en-CA" altLang="en-US" smtClean="0"/>
              <a:pPr/>
              <a:t>‹#›</a:t>
            </a:fld>
            <a:endParaRPr lang="en-CA" altLang="en-US" dirty="0"/>
          </a:p>
        </p:txBody>
      </p:sp>
    </p:spTree>
    <p:extLst>
      <p:ext uri="{BB962C8B-B14F-4D97-AF65-F5344CB8AC3E}">
        <p14:creationId xmlns:p14="http://schemas.microsoft.com/office/powerpoint/2010/main" val="32150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atin typeface="Arial" pitchFamily="34" charset="0"/>
                <a:cs typeface="Arial"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CA" altLang="en-US" dirty="0"/>
          </a:p>
        </p:txBody>
      </p:sp>
      <p:sp>
        <p:nvSpPr>
          <p:cNvPr id="6" name="Footer Placeholder 5"/>
          <p:cNvSpPr>
            <a:spLocks noGrp="1"/>
          </p:cNvSpPr>
          <p:nvPr>
            <p:ph type="ftr" sz="quarter" idx="11"/>
          </p:nvPr>
        </p:nvSpPr>
        <p:spPr/>
        <p:txBody>
          <a:bodyPr/>
          <a:lstStyle>
            <a:lvl1pPr>
              <a:defRPr>
                <a:latin typeface="Arial" pitchFamily="34" charset="0"/>
                <a:cs typeface="Arial" pitchFamily="34" charset="0"/>
              </a:defRPr>
            </a:lvl1pPr>
          </a:lstStyle>
          <a:p>
            <a:endParaRPr lang="en-CA" altLang="en-US" dirty="0"/>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635D404F-9FCC-4D1C-9F2B-5161D3891056}" type="slidenum">
              <a:rPr lang="en-CA" altLang="en-US" smtClean="0"/>
              <a:pPr/>
              <a:t>‹#›</a:t>
            </a:fld>
            <a:endParaRPr lang="en-CA" altLang="en-US" dirty="0"/>
          </a:p>
        </p:txBody>
      </p:sp>
    </p:spTree>
    <p:extLst>
      <p:ext uri="{BB962C8B-B14F-4D97-AF65-F5344CB8AC3E}">
        <p14:creationId xmlns:p14="http://schemas.microsoft.com/office/powerpoint/2010/main" val="331803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45244" y="52388"/>
            <a:ext cx="9058275" cy="286279"/>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1026" name="Rectangle 2"/>
          <p:cNvSpPr>
            <a:spLocks noGrp="1" noChangeArrowheads="1"/>
          </p:cNvSpPr>
          <p:nvPr>
            <p:ph type="title"/>
          </p:nvPr>
        </p:nvSpPr>
        <p:spPr bwMode="auto">
          <a:xfrm>
            <a:off x="609600" y="587375"/>
            <a:ext cx="7772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endParaRPr lang="en-CA" altLang="en-US" dirty="0" smtClean="0"/>
          </a:p>
        </p:txBody>
      </p:sp>
      <p:sp>
        <p:nvSpPr>
          <p:cNvPr id="1027" name="Rectangle 3"/>
          <p:cNvSpPr>
            <a:spLocks noGrp="1" noChangeArrowheads="1"/>
          </p:cNvSpPr>
          <p:nvPr>
            <p:ph type="body" idx="1"/>
          </p:nvPr>
        </p:nvSpPr>
        <p:spPr bwMode="auto">
          <a:xfrm>
            <a:off x="608013"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CA" altLang="en-US" dirty="0"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aseline="0">
                <a:latin typeface="Calibri"/>
                <a:cs typeface="Calibri"/>
              </a:defRPr>
            </a:lvl1pPr>
          </a:lstStyle>
          <a:p>
            <a:endParaRPr lang="en-CA"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yriad Pro" panose="020B0503030403020204" pitchFamily="34" charset="0"/>
              </a:defRPr>
            </a:lvl1pPr>
          </a:lstStyle>
          <a:p>
            <a:endParaRPr lang="en-CA"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yriad Pro" panose="020B0503030403020204" pitchFamily="34" charset="0"/>
              </a:defRPr>
            </a:lvl1pPr>
          </a:lstStyle>
          <a:p>
            <a:fld id="{FBB7C1EF-6128-495E-852A-726B263EF764}" type="slidenum">
              <a:rPr lang="en-CA" altLang="en-US" smtClean="0"/>
              <a:pPr/>
              <a:t>‹#›</a:t>
            </a:fld>
            <a:endParaRPr lang="en-CA" altLang="en-US" dirty="0"/>
          </a:p>
        </p:txBody>
      </p:sp>
      <p:sp>
        <p:nvSpPr>
          <p:cNvPr id="9" name="Rectangle 8"/>
          <p:cNvSpPr/>
          <p:nvPr userDrawn="1"/>
        </p:nvSpPr>
        <p:spPr bwMode="auto">
          <a:xfrm>
            <a:off x="45244" y="52387"/>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p:titleStyle>
    <p:bodyStyle>
      <a:lvl1pPr marL="460375" indent="-460375" algn="l" rtl="0" eaLnBrk="1" fontAlgn="base" hangingPunct="1">
        <a:spcBef>
          <a:spcPct val="0"/>
        </a:spcBef>
        <a:spcAft>
          <a:spcPct val="10000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860425" indent="-28575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203325" indent="-22860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Clr>
          <a:schemeClr val="tx2"/>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UserSupport@thehealthline.ca" TargetMode="External"/><Relationship Id="rId2" Type="http://schemas.openxmlformats.org/officeDocument/2006/relationships/hyperlink" Target="http://datastandards.northeasthealthline.c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northeastcss.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hyperlink" Target="mailto:usersupport@thehealthline.ca" TargetMode="External"/><Relationship Id="rId2" Type="http://schemas.openxmlformats.org/officeDocument/2006/relationships/hyperlink" Target="http://datastandards.northeasthealthline.ca/" TargetMode="External"/><Relationship Id="rId1" Type="http://schemas.openxmlformats.org/officeDocument/2006/relationships/slideLayout" Target="../slideLayouts/slideLayout2.xml"/><Relationship Id="rId5" Type="http://schemas.openxmlformats.org/officeDocument/2006/relationships/hyperlink" Target="mailto:Connect@NorthEasthealthline.ca" TargetMode="External"/><Relationship Id="rId4" Type="http://schemas.openxmlformats.org/officeDocument/2006/relationships/hyperlink" Target="mailto:Jennifer.Michaud@LHINS.ON.C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ortheastcss.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54" y="1902686"/>
            <a:ext cx="8748346" cy="2179333"/>
          </a:xfrm>
        </p:spPr>
        <p:txBody>
          <a:bodyPr/>
          <a:lstStyle/>
          <a:p>
            <a:pPr algn="l"/>
            <a:r>
              <a:rPr lang="en-CA" sz="2100" dirty="0" smtClean="0">
                <a:latin typeface="Arial Unicode MS" panose="020B0604020202020204" pitchFamily="34" charset="-128"/>
                <a:ea typeface="Arial Unicode MS" panose="020B0604020202020204" pitchFamily="34" charset="-128"/>
                <a:cs typeface="Arial Unicode MS" panose="020B0604020202020204" pitchFamily="34" charset="-128"/>
              </a:rPr>
              <a:t>Referral </a:t>
            </a:r>
            <a:r>
              <a:rPr lang="en-CA" sz="2100" dirty="0">
                <a:latin typeface="Arial Unicode MS" panose="020B0604020202020204" pitchFamily="34" charset="-128"/>
                <a:ea typeface="Arial Unicode MS" panose="020B0604020202020204" pitchFamily="34" charset="-128"/>
                <a:cs typeface="Arial Unicode MS" panose="020B0604020202020204" pitchFamily="34" charset="-128"/>
              </a:rPr>
              <a:t>Tools for the </a:t>
            </a:r>
            <a:r>
              <a:rPr lang="en-CA" sz="27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CA" sz="2700" dirty="0">
                <a:latin typeface="Arial Unicode MS" panose="020B0604020202020204" pitchFamily="34" charset="-128"/>
                <a:ea typeface="Arial Unicode MS" panose="020B0604020202020204" pitchFamily="34" charset="-128"/>
                <a:cs typeface="Arial Unicode MS" panose="020B0604020202020204" pitchFamily="34" charset="-128"/>
              </a:rPr>
            </a:br>
            <a:r>
              <a:rPr lang="en-CA" sz="3200" dirty="0">
                <a:latin typeface="Arial Unicode MS" panose="020B0604020202020204" pitchFamily="34" charset="-128"/>
                <a:ea typeface="Arial Unicode MS" panose="020B0604020202020204" pitchFamily="34" charset="-128"/>
                <a:cs typeface="Arial Unicode MS" panose="020B0604020202020204" pitchFamily="34" charset="-128"/>
              </a:rPr>
              <a:t>Mental Health and Addictions (MH&amp;A) Sector</a:t>
            </a:r>
            <a:r>
              <a:rPr lang="en-CA" sz="3300" dirty="0"/>
              <a:t/>
            </a:r>
            <a:br>
              <a:rPr lang="en-CA" sz="3300" dirty="0"/>
            </a:br>
            <a:endParaRPr lang="en-CA" sz="3300" dirty="0"/>
          </a:p>
        </p:txBody>
      </p:sp>
      <p:sp>
        <p:nvSpPr>
          <p:cNvPr id="3" name="Subtitle 2"/>
          <p:cNvSpPr>
            <a:spLocks noGrp="1"/>
          </p:cNvSpPr>
          <p:nvPr>
            <p:ph type="subTitle" idx="1"/>
          </p:nvPr>
        </p:nvSpPr>
        <p:spPr>
          <a:xfrm>
            <a:off x="1615711" y="3147646"/>
            <a:ext cx="5825202" cy="1342789"/>
          </a:xfrm>
        </p:spPr>
        <p:txBody>
          <a:bodyPr/>
          <a:lstStyle/>
          <a:p>
            <a:endParaRPr lang="en-CA" dirty="0" smtClean="0"/>
          </a:p>
          <a:p>
            <a:endParaRPr lang="en-CA" dirty="0"/>
          </a:p>
          <a:p>
            <a:r>
              <a:rPr lang="en-CA" dirty="0" smtClean="0"/>
              <a:t>Fall 2016</a:t>
            </a:r>
          </a:p>
        </p:txBody>
      </p:sp>
      <p:pic>
        <p:nvPicPr>
          <p:cNvPr id="5" name="Picture 4"/>
          <p:cNvPicPr>
            <a:picLocks noChangeAspect="1"/>
          </p:cNvPicPr>
          <p:nvPr/>
        </p:nvPicPr>
        <p:blipFill>
          <a:blip r:embed="rId2"/>
          <a:stretch>
            <a:fillRect/>
          </a:stretch>
        </p:blipFill>
        <p:spPr>
          <a:xfrm>
            <a:off x="1934308" y="4807449"/>
            <a:ext cx="1930026" cy="765751"/>
          </a:xfrm>
          <a:prstGeom prst="rect">
            <a:avLst/>
          </a:prstGeom>
        </p:spPr>
      </p:pic>
      <p:pic>
        <p:nvPicPr>
          <p:cNvPr id="6" name="Picture 5" descr="Description: C:\Users\Ryan.Marttala\AppData\Local\Microsoft\Windows\Temporary Internet Files\Content.Word\bulletinlogo.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6488722" y="4862146"/>
            <a:ext cx="2119035" cy="631653"/>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4"/>
          <a:stretch>
            <a:fillRect/>
          </a:stretch>
        </p:blipFill>
        <p:spPr>
          <a:xfrm>
            <a:off x="193432" y="4718049"/>
            <a:ext cx="1502558" cy="94455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5137" y="4920319"/>
            <a:ext cx="2013645" cy="653068"/>
          </a:xfrm>
          <a:prstGeom prst="rect">
            <a:avLst/>
          </a:prstGeom>
        </p:spPr>
      </p:pic>
    </p:spTree>
    <p:extLst>
      <p:ext uri="{BB962C8B-B14F-4D97-AF65-F5344CB8AC3E}">
        <p14:creationId xmlns:p14="http://schemas.microsoft.com/office/powerpoint/2010/main" val="472709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262" y="1709738"/>
            <a:ext cx="8985738" cy="2852737"/>
          </a:xfrm>
        </p:spPr>
        <p:txBody>
          <a:bodyPr/>
          <a:lstStyle/>
          <a:p>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MH&amp;A Common Referral Form…</a:t>
            </a:r>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 Placeholder 4"/>
          <p:cNvSpPr>
            <a:spLocks noGrp="1"/>
          </p:cNvSpPr>
          <p:nvPr>
            <p:ph type="body" idx="1"/>
          </p:nvPr>
        </p:nvSpPr>
        <p:spPr/>
        <p:txBody>
          <a:bodyPr/>
          <a:lstStyle/>
          <a:p>
            <a:endParaRPr lang="en-US" sz="1200" dirty="0" smtClean="0"/>
          </a:p>
          <a:p>
            <a:endParaRPr lang="en-US" sz="1200"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10</a:t>
            </a:fld>
            <a:endParaRPr lang="en-CA" altLang="en-US" dirty="0"/>
          </a:p>
        </p:txBody>
      </p:sp>
    </p:spTree>
    <p:extLst>
      <p:ext uri="{BB962C8B-B14F-4D97-AF65-F5344CB8AC3E}">
        <p14:creationId xmlns:p14="http://schemas.microsoft.com/office/powerpoint/2010/main" val="9051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Must-Haves for Common Referral</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ontent Placeholder 4"/>
          <p:cNvSpPr>
            <a:spLocks noGrp="1"/>
          </p:cNvSpPr>
          <p:nvPr>
            <p:ph idx="1"/>
          </p:nvPr>
        </p:nvSpPr>
        <p:spPr>
          <a:xfrm>
            <a:off x="232475" y="1793631"/>
            <a:ext cx="8105613" cy="4302369"/>
          </a:xfrm>
        </p:spPr>
        <p:txBody>
          <a:bodyPr/>
          <a:lstStyle/>
          <a:p>
            <a:pPr lvl="0">
              <a:spcAft>
                <a:spcPts val="600"/>
              </a:spcAft>
            </a:pPr>
            <a:r>
              <a:rPr lang="en-CA" dirty="0">
                <a:latin typeface="Arial Unicode MS" panose="020B0604020202020204" pitchFamily="34" charset="-128"/>
                <a:ea typeface="Arial Unicode MS" panose="020B0604020202020204" pitchFamily="34" charset="-128"/>
                <a:cs typeface="Arial Unicode MS" panose="020B0604020202020204" pitchFamily="34" charset="-128"/>
              </a:rPr>
              <a:t>P</a:t>
            </a: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rivacy and security requirements </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spcAft>
                <a:spcPts val="600"/>
              </a:spcAft>
            </a:pPr>
            <a:endParaRPr lang="en-CA"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0">
              <a:spcAft>
                <a:spcPts val="600"/>
              </a:spcAft>
            </a:pP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User friendly for </a:t>
            </a:r>
            <a:r>
              <a:rPr lang="en-CA" b="1" dirty="0" smtClean="0">
                <a:latin typeface="Arial Unicode MS" panose="020B0604020202020204" pitchFamily="34" charset="-128"/>
                <a:ea typeface="Arial Unicode MS" panose="020B0604020202020204" pitchFamily="34" charset="-128"/>
                <a:cs typeface="Arial Unicode MS" panose="020B0604020202020204" pitchFamily="34" charset="-128"/>
              </a:rPr>
              <a:t>clients</a:t>
            </a: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a:spcAft>
                <a:spcPts val="600"/>
              </a:spcAft>
            </a:pPr>
            <a:endParaRPr lang="en-CA"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600"/>
              </a:spcAft>
            </a:pP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Standardized </a:t>
            </a:r>
            <a:r>
              <a:rPr lang="en-CA" dirty="0">
                <a:latin typeface="Arial Unicode MS" panose="020B0604020202020204" pitchFamily="34" charset="-128"/>
                <a:ea typeface="Arial Unicode MS" panose="020B0604020202020204" pitchFamily="34" charset="-128"/>
                <a:cs typeface="Arial Unicode MS" panose="020B0604020202020204" pitchFamily="34" charset="-128"/>
              </a:rPr>
              <a:t>pick-lists to help clients and providers find services</a:t>
            </a:r>
          </a:p>
          <a:p>
            <a:pPr>
              <a:spcAft>
                <a:spcPts val="600"/>
              </a:spcAft>
            </a:pPr>
            <a:endParaRPr lang="en-CA"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600"/>
              </a:spcAft>
            </a:pP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Ease of use for referrers </a:t>
            </a:r>
            <a:r>
              <a:rPr lang="en-CA" b="1" i="1" dirty="0" smtClean="0">
                <a:latin typeface="Arial Unicode MS" panose="020B0604020202020204" pitchFamily="34" charset="-128"/>
                <a:ea typeface="Arial Unicode MS" panose="020B0604020202020204" pitchFamily="34" charset="-128"/>
                <a:cs typeface="Arial Unicode MS" panose="020B0604020202020204" pitchFamily="34" charset="-128"/>
              </a:rPr>
              <a:t>and</a:t>
            </a:r>
            <a:r>
              <a:rPr lang="en-CA"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providers</a:t>
            </a: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600"/>
              </a:spcAft>
            </a:pPr>
            <a:endParaRPr lang="en-CA"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600"/>
              </a:spcAft>
            </a:pPr>
            <a:r>
              <a:rPr lang="en-CA" dirty="0" smtClean="0">
                <a:latin typeface="Arial Unicode MS" panose="020B0604020202020204" pitchFamily="34" charset="-128"/>
                <a:ea typeface="Arial Unicode MS" panose="020B0604020202020204" pitchFamily="34" charset="-128"/>
                <a:cs typeface="Arial Unicode MS" panose="020B0604020202020204" pitchFamily="34" charset="-128"/>
              </a:rPr>
              <a:t>Quick </a:t>
            </a:r>
            <a:r>
              <a:rPr lang="en-CA" dirty="0">
                <a:latin typeface="Arial Unicode MS" panose="020B0604020202020204" pitchFamily="34" charset="-128"/>
                <a:ea typeface="Arial Unicode MS" panose="020B0604020202020204" pitchFamily="34" charset="-128"/>
                <a:cs typeface="Arial Unicode MS" panose="020B0604020202020204" pitchFamily="34" charset="-128"/>
              </a:rPr>
              <a:t>connection to services</a:t>
            </a:r>
          </a:p>
          <a:p>
            <a:pPr>
              <a:spcAft>
                <a:spcPts val="600"/>
              </a:spcAft>
            </a:pPr>
            <a:endParaRPr lang="en-CA"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574675" lvl="1" indent="0">
              <a:spcAft>
                <a:spcPts val="600"/>
              </a:spcAft>
              <a:buNone/>
            </a:pPr>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11</a:t>
            </a:fld>
            <a:endParaRPr lang="en-CA" altLang="en-US" dirty="0"/>
          </a:p>
        </p:txBody>
      </p:sp>
    </p:spTree>
    <p:extLst>
      <p:ext uri="{BB962C8B-B14F-4D97-AF65-F5344CB8AC3E}">
        <p14:creationId xmlns:p14="http://schemas.microsoft.com/office/powerpoint/2010/main" val="2028610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3953"/>
            <a:ext cx="7772400" cy="550189"/>
          </a:xfrm>
        </p:spPr>
        <p:txBody>
          <a:bodyPr/>
          <a:lstStyle/>
          <a:p>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Striking a Perfect Balance…</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ontent Placeholder 4"/>
          <p:cNvSpPr>
            <a:spLocks noGrp="1"/>
          </p:cNvSpPr>
          <p:nvPr>
            <p:ph sz="half" idx="1"/>
          </p:nvPr>
        </p:nvSpPr>
        <p:spPr>
          <a:xfrm>
            <a:off x="108488" y="1658319"/>
            <a:ext cx="4912963" cy="4437681"/>
          </a:xfrm>
        </p:spPr>
        <p:txBody>
          <a:bodyPr/>
          <a:lstStyle/>
          <a:p>
            <a:pPr>
              <a:spcAft>
                <a:spcPts val="0"/>
              </a:spcAft>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Collecting ‘just enough information’ to start the conversation between clients and the right providers</a:t>
            </a:r>
          </a:p>
          <a:p>
            <a:pPr>
              <a:spcAft>
                <a:spcPts val="0"/>
              </a:spcAft>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Too much information…</a:t>
            </a:r>
          </a:p>
          <a:p>
            <a:pPr lvl="1">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Not user-friendly</a:t>
            </a:r>
          </a:p>
          <a:p>
            <a:pPr lvl="1">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Won’t be completed</a:t>
            </a:r>
          </a:p>
          <a:p>
            <a:pPr lvl="1">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Impossible to incorporate every data element required by every service</a:t>
            </a:r>
          </a:p>
          <a:p>
            <a:pPr>
              <a:spcAft>
                <a:spcPts val="0"/>
              </a:spcAft>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Too little information…</a:t>
            </a:r>
          </a:p>
          <a:p>
            <a:pPr lvl="1">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Delays access</a:t>
            </a:r>
          </a:p>
          <a:p>
            <a:pPr lvl="1">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Clients sent in ‘wrong’ direction</a:t>
            </a:r>
          </a:p>
          <a:p>
            <a:pPr lvl="1">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Privacy impacts</a:t>
            </a:r>
          </a:p>
          <a:p>
            <a:pPr lvl="1">
              <a:spcAft>
                <a:spcPts val="0"/>
              </a:spcAft>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Referral form…not Intake or Assessment</a:t>
            </a:r>
          </a:p>
          <a:p>
            <a:pPr>
              <a:spcAft>
                <a:spcPts val="0"/>
              </a:spcAft>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r>
              <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rPr>
              <a:t>A form…not a process</a:t>
            </a:r>
          </a:p>
          <a:p>
            <a:pPr>
              <a:spcAft>
                <a:spcPts val="0"/>
              </a:spcAft>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solidFill>
                  <a:srgbClr val="000000"/>
                </a:solidFill>
              </a:rPr>
              <a:pPr/>
              <a:t>12</a:t>
            </a:fld>
            <a:endParaRPr lang="en-CA" altLang="en-US" dirty="0">
              <a:solidFill>
                <a:srgbClr val="000000"/>
              </a:solidFill>
            </a:endParaRPr>
          </a:p>
        </p:txBody>
      </p:sp>
      <p:pic>
        <p:nvPicPr>
          <p:cNvPr id="7"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1717" y="2506298"/>
            <a:ext cx="3471883" cy="2730043"/>
          </a:xfrm>
        </p:spPr>
      </p:pic>
    </p:spTree>
    <p:extLst>
      <p:ext uri="{BB962C8B-B14F-4D97-AF65-F5344CB8AC3E}">
        <p14:creationId xmlns:p14="http://schemas.microsoft.com/office/powerpoint/2010/main" val="238228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354" y="1709738"/>
            <a:ext cx="8748346" cy="2852737"/>
          </a:xfrm>
        </p:spPr>
        <p:txBody>
          <a:bodyPr/>
          <a:lstStyle/>
          <a:p>
            <a:r>
              <a:rPr lang="en-US" sz="4000" dirty="0" smtClean="0"/>
              <a:t>Using the Common Referral Form</a:t>
            </a:r>
            <a:endParaRPr lang="en-US" sz="4000"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13</a:t>
            </a:fld>
            <a:endParaRPr lang="en-CA" altLang="en-US" dirty="0"/>
          </a:p>
        </p:txBody>
      </p:sp>
    </p:spTree>
    <p:extLst>
      <p:ext uri="{BB962C8B-B14F-4D97-AF65-F5344CB8AC3E}">
        <p14:creationId xmlns:p14="http://schemas.microsoft.com/office/powerpoint/2010/main" val="538946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338" y="206375"/>
            <a:ext cx="8222762" cy="914400"/>
          </a:xfrm>
        </p:spPr>
        <p:txBody>
          <a:bodyPr/>
          <a:lstStyle/>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Making a Referral to MH&amp;A</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147479" y="1679330"/>
            <a:ext cx="7932652" cy="4061373"/>
          </a:xfrm>
        </p:spPr>
        <p:txBody>
          <a:bodyPr/>
          <a:lstStyle/>
          <a:p>
            <a:pPr marL="0" indent="0">
              <a:spcAft>
                <a:spcPts val="600"/>
              </a:spcAft>
              <a:buNone/>
            </a:pPr>
            <a:r>
              <a:rPr lang="en-CA" dirty="0" smtClean="0"/>
              <a:t>3 simple steps</a:t>
            </a:r>
          </a:p>
          <a:p>
            <a:pPr marL="0" indent="0">
              <a:spcAft>
                <a:spcPts val="600"/>
              </a:spcAft>
              <a:buNone/>
            </a:pPr>
            <a:endParaRPr lang="en-CA" dirty="0"/>
          </a:p>
          <a:p>
            <a:pPr marL="457200" indent="-457200">
              <a:spcAft>
                <a:spcPts val="600"/>
              </a:spcAft>
              <a:buAutoNum type="arabicPeriod"/>
            </a:pPr>
            <a:r>
              <a:rPr lang="en-CA" dirty="0" smtClean="0"/>
              <a:t>Complete/print the Common Referral Form</a:t>
            </a:r>
          </a:p>
          <a:p>
            <a:pPr marL="457200" indent="-457200">
              <a:spcAft>
                <a:spcPts val="600"/>
              </a:spcAft>
              <a:buAutoNum type="arabicPeriod"/>
            </a:pPr>
            <a:r>
              <a:rPr lang="en-CA" dirty="0" smtClean="0"/>
              <a:t>Print the Referral Contact Information Form</a:t>
            </a:r>
          </a:p>
          <a:p>
            <a:pPr marL="457200" indent="-457200">
              <a:spcAft>
                <a:spcPts val="600"/>
              </a:spcAft>
              <a:buAutoNum type="arabicPeriod"/>
            </a:pPr>
            <a:r>
              <a:rPr lang="en-CA" dirty="0" smtClean="0"/>
              <a:t>Fax both forms to selected MH&amp;A service</a:t>
            </a:r>
          </a:p>
          <a:p>
            <a:pPr marL="457200" indent="-457200">
              <a:spcAft>
                <a:spcPts val="600"/>
              </a:spcAft>
              <a:buAutoNum type="arabicPeriod"/>
            </a:pPr>
            <a:endParaRPr lang="en-CA" dirty="0" smtClean="0"/>
          </a:p>
          <a:p>
            <a:pPr>
              <a:spcAft>
                <a:spcPts val="600"/>
              </a:spcAft>
            </a:pPr>
            <a:endParaRPr lang="en-CA" dirty="0"/>
          </a:p>
          <a:p>
            <a:pPr>
              <a:spcAft>
                <a:spcPts val="600"/>
              </a:spcAft>
            </a:pPr>
            <a:endParaRPr lang="en-CA" dirty="0" smtClean="0"/>
          </a:p>
          <a:p>
            <a:pPr>
              <a:spcAft>
                <a:spcPts val="600"/>
              </a:spcAft>
            </a:pPr>
            <a:endParaRPr lang="en-CA" dirty="0" smtClean="0"/>
          </a:p>
          <a:p>
            <a:pPr marL="0" indent="0">
              <a:buNone/>
            </a:pPr>
            <a:endParaRPr lang="en-CA" dirty="0"/>
          </a:p>
          <a:p>
            <a:endParaRPr lang="en-US" dirty="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14</a:t>
            </a:fld>
            <a:endParaRPr lang="en-CA" altLang="en-US" dirty="0"/>
          </a:p>
        </p:txBody>
      </p:sp>
    </p:spTree>
    <p:extLst>
      <p:ext uri="{BB962C8B-B14F-4D97-AF65-F5344CB8AC3E}">
        <p14:creationId xmlns:p14="http://schemas.microsoft.com/office/powerpoint/2010/main" val="3173730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338" y="206375"/>
            <a:ext cx="8222762" cy="914400"/>
          </a:xfrm>
        </p:spPr>
        <p:txBody>
          <a:bodyPr/>
          <a:lstStyle/>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MH&amp;A Common Referral Form</a:t>
            </a:r>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147479" y="1333804"/>
            <a:ext cx="4330413" cy="4406900"/>
          </a:xfrm>
        </p:spPr>
        <p:txBody>
          <a:bodyPr/>
          <a:lstStyle/>
          <a:p>
            <a:pPr>
              <a:spcAft>
                <a:spcPts val="600"/>
              </a:spcAft>
            </a:pPr>
            <a:r>
              <a:rPr lang="en-CA" dirty="0" smtClean="0"/>
              <a:t>‘</a:t>
            </a:r>
            <a:r>
              <a:rPr lang="en-CA" dirty="0"/>
              <a:t>fillable PDF’ </a:t>
            </a:r>
            <a:endParaRPr lang="en-CA" dirty="0" smtClean="0"/>
          </a:p>
          <a:p>
            <a:pPr>
              <a:spcAft>
                <a:spcPts val="600"/>
              </a:spcAft>
            </a:pPr>
            <a:endParaRPr lang="en-CA" dirty="0"/>
          </a:p>
          <a:p>
            <a:pPr>
              <a:spcAft>
                <a:spcPts val="600"/>
              </a:spcAft>
            </a:pPr>
            <a:r>
              <a:rPr lang="en-CA" dirty="0" smtClean="0"/>
              <a:t>Enter patient/client information into the form</a:t>
            </a:r>
          </a:p>
          <a:p>
            <a:pPr>
              <a:spcAft>
                <a:spcPts val="600"/>
              </a:spcAft>
            </a:pPr>
            <a:endParaRPr lang="en-CA" dirty="0" smtClean="0"/>
          </a:p>
          <a:p>
            <a:pPr>
              <a:spcAft>
                <a:spcPts val="600"/>
              </a:spcAft>
            </a:pPr>
            <a:r>
              <a:rPr lang="en-CA" dirty="0" smtClean="0"/>
              <a:t>Print </a:t>
            </a:r>
            <a:r>
              <a:rPr lang="en-CA" dirty="0"/>
              <a:t>the </a:t>
            </a:r>
            <a:r>
              <a:rPr lang="en-CA" b="1" u="sng" dirty="0">
                <a:solidFill>
                  <a:schemeClr val="tx2">
                    <a:lumMod val="75000"/>
                  </a:schemeClr>
                </a:solidFill>
              </a:rPr>
              <a:t>filled</a:t>
            </a:r>
            <a:r>
              <a:rPr lang="en-CA" dirty="0"/>
              <a:t> </a:t>
            </a:r>
            <a:r>
              <a:rPr lang="en-CA" dirty="0" smtClean="0"/>
              <a:t>form</a:t>
            </a:r>
          </a:p>
          <a:p>
            <a:pPr>
              <a:spcAft>
                <a:spcPts val="600"/>
              </a:spcAft>
            </a:pPr>
            <a:endParaRPr lang="en-CA" dirty="0" smtClean="0"/>
          </a:p>
          <a:p>
            <a:pPr marL="0" indent="0">
              <a:buNone/>
            </a:pPr>
            <a:endParaRPr lang="en-CA" dirty="0"/>
          </a:p>
          <a:p>
            <a:endParaRPr lang="en-US" dirty="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15</a:t>
            </a:fld>
            <a:endParaRPr lang="en-CA" altLang="en-US" dirty="0"/>
          </a:p>
        </p:txBody>
      </p:sp>
      <p:pic>
        <p:nvPicPr>
          <p:cNvPr id="3" name="Picture 2"/>
          <p:cNvPicPr>
            <a:picLocks noChangeAspect="1"/>
          </p:cNvPicPr>
          <p:nvPr/>
        </p:nvPicPr>
        <p:blipFill>
          <a:blip r:embed="rId3"/>
          <a:stretch>
            <a:fillRect/>
          </a:stretch>
        </p:blipFill>
        <p:spPr>
          <a:xfrm>
            <a:off x="4588891" y="572169"/>
            <a:ext cx="4370461" cy="5571958"/>
          </a:xfrm>
          <a:prstGeom prst="rect">
            <a:avLst/>
          </a:prstGeom>
        </p:spPr>
      </p:pic>
    </p:spTree>
    <p:extLst>
      <p:ext uri="{BB962C8B-B14F-4D97-AF65-F5344CB8AC3E}">
        <p14:creationId xmlns:p14="http://schemas.microsoft.com/office/powerpoint/2010/main" val="249105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161" y="1192224"/>
            <a:ext cx="8503317" cy="811163"/>
          </a:xfrm>
        </p:spPr>
        <p:txBody>
          <a:bodyPr/>
          <a:lstStyle/>
          <a:p>
            <a:pPr>
              <a:spcAft>
                <a:spcPts val="600"/>
              </a:spcAft>
            </a:pPr>
            <a:endParaRPr lang="en-CA" i="1" dirty="0"/>
          </a:p>
          <a:p>
            <a:pPr marL="0" indent="0">
              <a:spcAft>
                <a:spcPts val="600"/>
              </a:spcAft>
              <a:buNone/>
            </a:pPr>
            <a:endParaRPr lang="en-CA" i="1" dirty="0"/>
          </a:p>
          <a:p>
            <a:pPr marL="0" indent="0">
              <a:spcAft>
                <a:spcPts val="600"/>
              </a:spcAft>
              <a:buNone/>
            </a:pPr>
            <a:endParaRPr lang="en-CA" i="1" dirty="0"/>
          </a:p>
          <a:p>
            <a:pPr>
              <a:spcAft>
                <a:spcPts val="600"/>
              </a:spcAft>
            </a:pPr>
            <a:endParaRPr lang="en-CA" i="1" dirty="0" smtClean="0"/>
          </a:p>
          <a:p>
            <a:pPr>
              <a:spcAft>
                <a:spcPts val="600"/>
              </a:spcAft>
            </a:pPr>
            <a:endParaRPr lang="en-CA" i="1" dirty="0"/>
          </a:p>
          <a:p>
            <a:pPr marL="0" indent="0">
              <a:spcAft>
                <a:spcPts val="600"/>
              </a:spcAft>
              <a:buNone/>
            </a:pPr>
            <a:endParaRPr lang="en-US" dirty="0"/>
          </a:p>
        </p:txBody>
      </p:sp>
      <p:sp>
        <p:nvSpPr>
          <p:cNvPr id="5" name="Title 4"/>
          <p:cNvSpPr>
            <a:spLocks noGrp="1"/>
          </p:cNvSpPr>
          <p:nvPr>
            <p:ph type="title"/>
          </p:nvPr>
        </p:nvSpPr>
        <p:spPr>
          <a:xfrm>
            <a:off x="520700" y="206375"/>
            <a:ext cx="7559431" cy="914400"/>
          </a:xfrm>
        </p:spPr>
        <p:txBody>
          <a:bodyPr/>
          <a:lstStyle/>
          <a:p>
            <a:r>
              <a:rPr lang="en-US" dirty="0" smtClean="0"/>
              <a:t>Referral Contact Information Form</a:t>
            </a:r>
            <a:endParaRPr lang="en-US" dirty="0"/>
          </a:p>
        </p:txBody>
      </p:sp>
      <p:sp>
        <p:nvSpPr>
          <p:cNvPr id="7" name="Slide Number Placeholder 6"/>
          <p:cNvSpPr>
            <a:spLocks noGrp="1"/>
          </p:cNvSpPr>
          <p:nvPr>
            <p:ph type="sldNum" sz="quarter" idx="12"/>
          </p:nvPr>
        </p:nvSpPr>
        <p:spPr/>
        <p:txBody>
          <a:bodyPr/>
          <a:lstStyle/>
          <a:p>
            <a:fld id="{EB98B62D-60BB-408B-B603-7340AE0735C2}" type="slidenum">
              <a:rPr lang="en-CA" altLang="en-US" smtClean="0"/>
              <a:pPr/>
              <a:t>16</a:t>
            </a:fld>
            <a:endParaRPr lang="en-CA" altLang="en-US" dirty="0"/>
          </a:p>
        </p:txBody>
      </p:sp>
      <p:sp>
        <p:nvSpPr>
          <p:cNvPr id="2" name="TextBox 1"/>
          <p:cNvSpPr txBox="1"/>
          <p:nvPr/>
        </p:nvSpPr>
        <p:spPr>
          <a:xfrm>
            <a:off x="317500" y="6197600"/>
            <a:ext cx="660400" cy="276999"/>
          </a:xfrm>
          <a:prstGeom prst="rect">
            <a:avLst/>
          </a:prstGeom>
          <a:noFill/>
        </p:spPr>
        <p:txBody>
          <a:bodyPr wrap="square" rtlCol="0">
            <a:spAutoFit/>
          </a:bodyPr>
          <a:lstStyle/>
          <a:p>
            <a:r>
              <a:rPr lang="en-US" sz="1200" dirty="0" smtClean="0">
                <a:latin typeface="Arial"/>
                <a:cs typeface="Arial"/>
              </a:rPr>
              <a:t>LB</a:t>
            </a:r>
            <a:endParaRPr lang="en-US" sz="1200" dirty="0">
              <a:latin typeface="Arial"/>
              <a:cs typeface="Arial"/>
            </a:endParaRPr>
          </a:p>
        </p:txBody>
      </p:sp>
      <p:pic>
        <p:nvPicPr>
          <p:cNvPr id="10" name="Picture 9"/>
          <p:cNvPicPr>
            <a:picLocks noChangeAspect="1"/>
          </p:cNvPicPr>
          <p:nvPr/>
        </p:nvPicPr>
        <p:blipFill>
          <a:blip r:embed="rId3"/>
          <a:stretch>
            <a:fillRect/>
          </a:stretch>
        </p:blipFill>
        <p:spPr>
          <a:xfrm>
            <a:off x="977900" y="1379765"/>
            <a:ext cx="6783267" cy="48686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4852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Fax BOTH forms to selected service </a:t>
            </a:r>
            <a:endParaRPr lang="en-US" dirty="0"/>
          </a:p>
        </p:txBody>
      </p:sp>
      <p:sp>
        <p:nvSpPr>
          <p:cNvPr id="8" name="Slide Number Placeholder 7"/>
          <p:cNvSpPr>
            <a:spLocks noGrp="1"/>
          </p:cNvSpPr>
          <p:nvPr>
            <p:ph type="sldNum" sz="quarter" idx="12"/>
          </p:nvPr>
        </p:nvSpPr>
        <p:spPr/>
        <p:txBody>
          <a:bodyPr/>
          <a:lstStyle/>
          <a:p>
            <a:fld id="{EB98B62D-60BB-408B-B603-7340AE0735C2}" type="slidenum">
              <a:rPr lang="en-CA" altLang="en-US" smtClean="0"/>
              <a:pPr/>
              <a:t>17</a:t>
            </a:fld>
            <a:endParaRPr lang="en-CA" altLang="en-US" dirty="0"/>
          </a:p>
        </p:txBody>
      </p:sp>
      <p:pic>
        <p:nvPicPr>
          <p:cNvPr id="4" name="Content Placeholder 3"/>
          <p:cNvPicPr>
            <a:picLocks noGrp="1" noChangeAspect="1"/>
          </p:cNvPicPr>
          <p:nvPr>
            <p:ph idx="1"/>
          </p:nvPr>
        </p:nvPicPr>
        <p:blipFill>
          <a:blip r:embed="rId3"/>
          <a:stretch>
            <a:fillRect/>
          </a:stretch>
        </p:blipFill>
        <p:spPr>
          <a:xfrm>
            <a:off x="477259" y="1851625"/>
            <a:ext cx="3227514" cy="4114800"/>
          </a:xfrm>
          <a:prstGeom prst="rect">
            <a:avLst/>
          </a:prstGeom>
        </p:spPr>
      </p:pic>
      <p:pic>
        <p:nvPicPr>
          <p:cNvPr id="3" name="Picture 2"/>
          <p:cNvPicPr>
            <a:picLocks noChangeAspect="1"/>
          </p:cNvPicPr>
          <p:nvPr/>
        </p:nvPicPr>
        <p:blipFill>
          <a:blip r:embed="rId4"/>
          <a:stretch>
            <a:fillRect/>
          </a:stretch>
        </p:blipFill>
        <p:spPr>
          <a:xfrm>
            <a:off x="4080400" y="1918607"/>
            <a:ext cx="4701649" cy="3374571"/>
          </a:xfrm>
          <a:prstGeom prst="rect">
            <a:avLst/>
          </a:prstGeom>
        </p:spPr>
      </p:pic>
    </p:spTree>
    <p:extLst>
      <p:ext uri="{BB962C8B-B14F-4D97-AF65-F5344CB8AC3E}">
        <p14:creationId xmlns:p14="http://schemas.microsoft.com/office/powerpoint/2010/main" val="3943399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Receiving a Referral </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 Placeholder 4"/>
          <p:cNvSpPr>
            <a:spLocks noGrp="1"/>
          </p:cNvSpPr>
          <p:nvPr>
            <p:ph type="body" idx="1"/>
          </p:nvPr>
        </p:nvSpPr>
        <p:spPr/>
        <p:txBody>
          <a:bodyPr/>
          <a:lstStyle/>
          <a:p>
            <a:endParaRPr lang="en-US" sz="1200"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18</a:t>
            </a:fld>
            <a:endParaRPr lang="en-CA" altLang="en-US" dirty="0"/>
          </a:p>
        </p:txBody>
      </p:sp>
    </p:spTree>
    <p:extLst>
      <p:ext uri="{BB962C8B-B14F-4D97-AF65-F5344CB8AC3E}">
        <p14:creationId xmlns:p14="http://schemas.microsoft.com/office/powerpoint/2010/main" val="809352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5"/>
            <a:ext cx="7772400" cy="914400"/>
          </a:xfrm>
        </p:spPr>
        <p:txBody>
          <a:bodyPr/>
          <a:lstStyle/>
          <a:p>
            <a:r>
              <a:rPr lang="en-US" dirty="0" smtClean="0"/>
              <a:t>Common Referral Form</a:t>
            </a:r>
            <a:endParaRPr lang="en-US" dirty="0"/>
          </a:p>
        </p:txBody>
      </p:sp>
      <p:sp>
        <p:nvSpPr>
          <p:cNvPr id="3" name="Content Placeholder 2"/>
          <p:cNvSpPr>
            <a:spLocks noGrp="1"/>
          </p:cNvSpPr>
          <p:nvPr>
            <p:ph idx="1"/>
          </p:nvPr>
        </p:nvSpPr>
        <p:spPr>
          <a:xfrm>
            <a:off x="158263" y="1415562"/>
            <a:ext cx="3524738" cy="4680438"/>
          </a:xfrm>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Common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referral form should already contain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1"/>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Patient/client information</a:t>
            </a:r>
          </a:p>
          <a:p>
            <a:pPr lvl="1"/>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Pertinent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referral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information</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19</a:t>
            </a:fld>
            <a:endParaRPr lang="en-CA" altLang="en-US" dirty="0"/>
          </a:p>
        </p:txBody>
      </p:sp>
    </p:spTree>
    <p:extLst>
      <p:ext uri="{BB962C8B-B14F-4D97-AF65-F5344CB8AC3E}">
        <p14:creationId xmlns:p14="http://schemas.microsoft.com/office/powerpoint/2010/main" val="195925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536252"/>
          </a:xfrm>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Intended Learning Outcomes</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37392" y="1317356"/>
            <a:ext cx="8669216" cy="4778644"/>
          </a:xfrm>
        </p:spPr>
        <p:txBody>
          <a:bodyPr/>
          <a:lstStyle/>
          <a:p>
            <a:pPr marL="0" indent="0">
              <a:spcAft>
                <a:spcPts val="0"/>
              </a:spcAft>
              <a:buNone/>
            </a:pPr>
            <a:r>
              <a:rPr lang="en-US" dirty="0" smtClean="0"/>
              <a:t>By the end of today’s session participants will:</a:t>
            </a:r>
          </a:p>
          <a:p>
            <a:pPr marL="0" indent="0">
              <a:spcAft>
                <a:spcPts val="0"/>
              </a:spcAft>
              <a:buNone/>
            </a:pPr>
            <a:endParaRPr lang="en-US" dirty="0" smtClean="0"/>
          </a:p>
          <a:p>
            <a:pPr>
              <a:spcAft>
                <a:spcPts val="1200"/>
              </a:spcAft>
            </a:pPr>
            <a:r>
              <a:rPr lang="en-US" dirty="0" smtClean="0"/>
              <a:t>Identify the partners / members of the working group</a:t>
            </a:r>
          </a:p>
          <a:p>
            <a:pPr>
              <a:spcAft>
                <a:spcPts val="1200"/>
              </a:spcAft>
            </a:pPr>
            <a:r>
              <a:rPr lang="en-US" dirty="0" smtClean="0"/>
              <a:t>Identify the 2 new referral tools developed for the MH&amp;A sector</a:t>
            </a:r>
          </a:p>
          <a:p>
            <a:pPr>
              <a:spcAft>
                <a:spcPts val="1200"/>
              </a:spcAft>
            </a:pPr>
            <a:r>
              <a:rPr lang="en-US" dirty="0" smtClean="0"/>
              <a:t>Make and receive a referral using the MH&amp;A Common Referral Form</a:t>
            </a:r>
          </a:p>
          <a:p>
            <a:pPr>
              <a:spcAft>
                <a:spcPts val="1200"/>
              </a:spcAft>
            </a:pPr>
            <a:r>
              <a:rPr lang="en-US" dirty="0" smtClean="0"/>
              <a:t>Navigate Connect.Northeasthealthline.ca</a:t>
            </a:r>
          </a:p>
          <a:p>
            <a:pPr>
              <a:spcAft>
                <a:spcPts val="1200"/>
              </a:spcAft>
            </a:pPr>
            <a:r>
              <a:rPr lang="en-US" dirty="0" smtClean="0"/>
              <a:t>Know that Connect.Northeasthealthline.ca houses information and referral tools to get connected or help connect others to BOTH </a:t>
            </a:r>
            <a:r>
              <a:rPr lang="en-US" b="1" i="1" dirty="0" smtClean="0"/>
              <a:t>Community Care Services and MH&amp;A Services</a:t>
            </a:r>
          </a:p>
          <a:p>
            <a:pPr>
              <a:spcAft>
                <a:spcPts val="1200"/>
              </a:spcAft>
            </a:pPr>
            <a:r>
              <a:rPr lang="en-US" dirty="0" smtClean="0"/>
              <a:t>Locate the Support Tools for use of the new referral tools</a:t>
            </a:r>
          </a:p>
          <a:p>
            <a:pPr>
              <a:spcAft>
                <a:spcPts val="1200"/>
              </a:spcAft>
            </a:pPr>
            <a:r>
              <a:rPr lang="en-US" smtClean="0"/>
              <a:t> </a:t>
            </a:r>
            <a:r>
              <a:rPr lang="en-US" dirty="0" smtClean="0"/>
              <a:t>privacy responsibilities when using the referral tools</a:t>
            </a:r>
          </a:p>
          <a:p>
            <a:pPr>
              <a:spcAft>
                <a:spcPts val="0"/>
              </a:spcAft>
            </a:pPr>
            <a:endParaRPr lang="en-US" dirty="0" smtClean="0"/>
          </a:p>
          <a:p>
            <a:pPr>
              <a:spcAft>
                <a:spcPts val="0"/>
              </a:spcAft>
            </a:pPr>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a:t>
            </a:fld>
            <a:endParaRPr lang="en-CA" altLang="en-US" dirty="0"/>
          </a:p>
        </p:txBody>
      </p:sp>
    </p:spTree>
    <p:extLst>
      <p:ext uri="{BB962C8B-B14F-4D97-AF65-F5344CB8AC3E}">
        <p14:creationId xmlns:p14="http://schemas.microsoft.com/office/powerpoint/2010/main" val="592125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7375"/>
            <a:ext cx="8077200" cy="914400"/>
          </a:xfrm>
        </p:spPr>
        <p:txBody>
          <a:bodyPr/>
          <a:lstStyle/>
          <a:p>
            <a:r>
              <a:rPr lang="en-US" dirty="0" smtClean="0"/>
              <a:t>What shouldn’t change…</a:t>
            </a:r>
            <a:endParaRPr lang="en-US" dirty="0"/>
          </a:p>
        </p:txBody>
      </p:sp>
      <p:sp>
        <p:nvSpPr>
          <p:cNvPr id="3" name="Content Placeholder 2"/>
          <p:cNvSpPr>
            <a:spLocks noGrp="1"/>
          </p:cNvSpPr>
          <p:nvPr>
            <p:ph idx="1"/>
          </p:nvPr>
        </p:nvSpPr>
        <p:spPr>
          <a:xfrm>
            <a:off x="219808" y="1981200"/>
            <a:ext cx="8160605" cy="787400"/>
          </a:xfrm>
        </p:spPr>
        <p:txBody>
          <a:bodyPr/>
          <a:lstStyle/>
          <a:p>
            <a:pPr>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Communication back to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r</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eferring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HSP and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client about:</a:t>
            </a:r>
          </a:p>
          <a:p>
            <a:pPr lvl="2">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Eligibility</a:t>
            </a:r>
          </a:p>
          <a:p>
            <a:pPr lvl="2">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Intake</a:t>
            </a:r>
          </a:p>
          <a:p>
            <a:pPr lvl="2">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Wait lists / times</a:t>
            </a:r>
          </a:p>
          <a:p>
            <a:pPr lvl="2">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Service status</a:t>
            </a:r>
          </a:p>
          <a:p>
            <a:pPr marL="0" indent="0">
              <a:spcAft>
                <a:spcPts val="0"/>
              </a:spcAft>
              <a:buNone/>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b="1" u="sng" dirty="0" smtClean="0">
                <a:latin typeface="Arial Unicode MS" panose="020B0604020202020204" pitchFamily="34" charset="-128"/>
                <a:ea typeface="Arial Unicode MS" panose="020B0604020202020204" pitchFamily="34" charset="-128"/>
                <a:cs typeface="Arial Unicode MS" panose="020B0604020202020204" pitchFamily="34" charset="-128"/>
              </a:rPr>
              <a:t>KEY MESSAGES </a:t>
            </a:r>
          </a:p>
          <a:p>
            <a:pPr>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Common Referral Form is a tool</a:t>
            </a:r>
          </a:p>
          <a:p>
            <a:pPr>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Used by choice and is not mandatory</a:t>
            </a:r>
          </a:p>
          <a:p>
            <a:pPr>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We encourage all providers to be prepared to accept the Common Referral Form </a:t>
            </a:r>
          </a:p>
          <a:p>
            <a:pPr>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All other process should not change</a:t>
            </a:r>
          </a:p>
          <a:p>
            <a:pPr>
              <a:spcAft>
                <a:spcPts val="0"/>
              </a:spcAft>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Intake (assessment / eligibility review) will still be required</a:t>
            </a:r>
          </a:p>
          <a:p>
            <a:pPr>
              <a:spcAft>
                <a:spcPts val="0"/>
              </a:spcAft>
            </a:pP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Aft>
                <a:spcPts val="0"/>
              </a:spcAft>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EB98B62D-60BB-408B-B603-7340AE0735C2}" type="slidenum">
              <a:rPr lang="en-CA" altLang="en-US" smtClean="0"/>
              <a:pPr/>
              <a:t>20</a:t>
            </a:fld>
            <a:endParaRPr lang="en-CA" altLang="en-US" dirty="0"/>
          </a:p>
        </p:txBody>
      </p:sp>
    </p:spTree>
    <p:extLst>
      <p:ext uri="{BB962C8B-B14F-4D97-AF65-F5344CB8AC3E}">
        <p14:creationId xmlns:p14="http://schemas.microsoft.com/office/powerpoint/2010/main" val="1029880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400" y="1709738"/>
            <a:ext cx="8521700" cy="2852737"/>
          </a:xfrm>
        </p:spPr>
        <p:txBody>
          <a:bodyPr/>
          <a:lstStyle/>
          <a:p>
            <a:pPr lvl="0"/>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General Public Requests </a:t>
            </a:r>
            <a:r>
              <a:rPr lang="en-US" sz="3600" dirty="0">
                <a:latin typeface="Arial Unicode MS" panose="020B0604020202020204" pitchFamily="34" charset="-128"/>
                <a:ea typeface="Arial Unicode MS" panose="020B0604020202020204" pitchFamily="34" charset="-128"/>
                <a:cs typeface="Arial Unicode MS" panose="020B0604020202020204" pitchFamily="34" charset="-128"/>
              </a:rPr>
              <a:t>for </a:t>
            </a:r>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Information or Self-Referral </a:t>
            </a: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 Placeholder 4"/>
          <p:cNvSpPr>
            <a:spLocks noGrp="1"/>
          </p:cNvSpPr>
          <p:nvPr>
            <p:ph type="body" idx="1"/>
          </p:nvPr>
        </p:nvSpPr>
        <p:spPr>
          <a:xfrm>
            <a:off x="623888" y="4614863"/>
            <a:ext cx="7886700" cy="1500187"/>
          </a:xfrm>
        </p:spPr>
        <p:txBody>
          <a:bodyPr/>
          <a:lstStyle/>
          <a:p>
            <a:endParaRPr lang="en-US" sz="1200" dirty="0"/>
          </a:p>
        </p:txBody>
      </p:sp>
      <p:sp>
        <p:nvSpPr>
          <p:cNvPr id="3" name="Slide Number Placeholder 2"/>
          <p:cNvSpPr>
            <a:spLocks noGrp="1"/>
          </p:cNvSpPr>
          <p:nvPr>
            <p:ph type="sldNum" sz="quarter" idx="12"/>
          </p:nvPr>
        </p:nvSpPr>
        <p:spPr/>
        <p:txBody>
          <a:bodyPr/>
          <a:lstStyle/>
          <a:p>
            <a:fld id="{879B05DB-9496-4BBF-B686-E9A7CFC6D59F}" type="slidenum">
              <a:rPr lang="en-CA" altLang="en-US" smtClean="0"/>
              <a:pPr/>
              <a:t>21</a:t>
            </a:fld>
            <a:endParaRPr lang="en-CA" altLang="en-US" dirty="0"/>
          </a:p>
        </p:txBody>
      </p:sp>
    </p:spTree>
    <p:extLst>
      <p:ext uri="{BB962C8B-B14F-4D97-AF65-F5344CB8AC3E}">
        <p14:creationId xmlns:p14="http://schemas.microsoft.com/office/powerpoint/2010/main" val="1383645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Using the web…</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 Placeholder 4"/>
          <p:cNvSpPr>
            <a:spLocks noGrp="1"/>
          </p:cNvSpPr>
          <p:nvPr>
            <p:ph type="body" idx="1"/>
          </p:nvPr>
        </p:nvSpPr>
        <p:spPr/>
        <p:txBody>
          <a:bodyPr/>
          <a:lstStyle/>
          <a:p>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Connect.NorthEasthealthline.ca</a:t>
            </a:r>
          </a:p>
          <a:p>
            <a:endParaRPr lang="en-US" sz="1200" dirty="0" smtClean="0"/>
          </a:p>
          <a:p>
            <a:endParaRPr lang="en-US" sz="1200" dirty="0"/>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22</a:t>
            </a:fld>
            <a:endParaRPr lang="en-CA" altLang="en-US" dirty="0"/>
          </a:p>
        </p:txBody>
      </p:sp>
    </p:spTree>
    <p:extLst>
      <p:ext uri="{BB962C8B-B14F-4D97-AF65-F5344CB8AC3E}">
        <p14:creationId xmlns:p14="http://schemas.microsoft.com/office/powerpoint/2010/main" val="2061132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21" y="424089"/>
            <a:ext cx="7772400" cy="914400"/>
          </a:xfrm>
        </p:spPr>
        <p:txBody>
          <a:bodyPr/>
          <a:lstStyle/>
          <a:p>
            <a:r>
              <a:rPr lang="en-CA" dirty="0" smtClean="0"/>
              <a:t>Service profiles</a:t>
            </a:r>
            <a:endParaRPr lang="en-CA" dirty="0"/>
          </a:p>
        </p:txBody>
      </p:sp>
      <p:sp>
        <p:nvSpPr>
          <p:cNvPr id="3" name="Content Placeholder 2"/>
          <p:cNvSpPr>
            <a:spLocks noGrp="1"/>
          </p:cNvSpPr>
          <p:nvPr>
            <p:ph idx="1"/>
          </p:nvPr>
        </p:nvSpPr>
        <p:spPr>
          <a:xfrm>
            <a:off x="149018" y="1412421"/>
            <a:ext cx="4027246" cy="5257799"/>
          </a:xfrm>
        </p:spPr>
        <p:txBody>
          <a:bodyPr>
            <a:normAutofit/>
          </a:bodyPr>
          <a:lstStyle/>
          <a:p>
            <a:r>
              <a:rPr lang="en-CA" sz="1800" dirty="0" smtClean="0"/>
              <a:t>Information to determine if a service is going to meet a need</a:t>
            </a:r>
          </a:p>
          <a:p>
            <a:r>
              <a:rPr lang="en-CA" sz="1800" dirty="0" smtClean="0"/>
              <a:t>Includes details like:</a:t>
            </a:r>
            <a:br>
              <a:rPr lang="en-CA" sz="1800" dirty="0" smtClean="0"/>
            </a:br>
            <a:r>
              <a:rPr lang="en-CA" sz="1800" dirty="0" smtClean="0"/>
              <a:t/>
            </a:r>
            <a:br>
              <a:rPr lang="en-CA" sz="1800" dirty="0" smtClean="0"/>
            </a:br>
            <a:r>
              <a:rPr lang="en-CA" sz="1800" dirty="0" smtClean="0"/>
              <a:t>Service description, fees, application process, accessibility information, available languages, contact info, hours of operation</a:t>
            </a:r>
          </a:p>
          <a:p>
            <a:r>
              <a:rPr lang="en-CA" sz="1800" dirty="0" smtClean="0"/>
              <a:t>~1000 LHIN-funded CSS and MH&amp;A services available on NorthEasthealthline.ca Connect</a:t>
            </a:r>
          </a:p>
          <a:p>
            <a:r>
              <a:rPr lang="en-CA" sz="1800" dirty="0" smtClean="0"/>
              <a:t>Easy tools to connect people to information and facilitate referrals</a:t>
            </a:r>
            <a:endParaRPr lang="en-CA" sz="1800" dirty="0"/>
          </a:p>
          <a:p>
            <a:endParaRPr lang="en-CA" sz="1500" u="sng" dirty="0"/>
          </a:p>
        </p:txBody>
      </p:sp>
      <p:pic>
        <p:nvPicPr>
          <p:cNvPr id="6" name="Picture 5"/>
          <p:cNvPicPr>
            <a:picLocks noChangeAspect="1"/>
          </p:cNvPicPr>
          <p:nvPr/>
        </p:nvPicPr>
        <p:blipFill>
          <a:blip r:embed="rId2"/>
          <a:stretch>
            <a:fillRect/>
          </a:stretch>
        </p:blipFill>
        <p:spPr>
          <a:xfrm>
            <a:off x="4298728" y="881289"/>
            <a:ext cx="4526865" cy="529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2851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0" y="195489"/>
            <a:ext cx="8811988" cy="914400"/>
          </a:xfrm>
        </p:spPr>
        <p:txBody>
          <a:bodyPr/>
          <a:lstStyle/>
          <a:p>
            <a:r>
              <a:rPr lang="en-CA" dirty="0" smtClean="0"/>
              <a:t>Service profiles are accurate and up-to-date</a:t>
            </a:r>
            <a:endParaRPr lang="en-CA" dirty="0"/>
          </a:p>
        </p:txBody>
      </p:sp>
      <p:sp>
        <p:nvSpPr>
          <p:cNvPr id="3" name="Content Placeholder 2"/>
          <p:cNvSpPr>
            <a:spLocks noGrp="1"/>
          </p:cNvSpPr>
          <p:nvPr>
            <p:ph idx="1"/>
          </p:nvPr>
        </p:nvSpPr>
        <p:spPr>
          <a:xfrm>
            <a:off x="703941" y="1501775"/>
            <a:ext cx="7778751" cy="3577057"/>
          </a:xfrm>
        </p:spPr>
        <p:txBody>
          <a:bodyPr/>
          <a:lstStyle/>
          <a:p>
            <a:r>
              <a:rPr lang="en-CA" sz="2400" dirty="0" smtClean="0"/>
              <a:t>Each service profile is updated annually</a:t>
            </a:r>
          </a:p>
          <a:p>
            <a:r>
              <a:rPr lang="en-CA" sz="2400" dirty="0" smtClean="0"/>
              <a:t>Tools for providers to submit updates 24/7</a:t>
            </a:r>
            <a:endParaRPr lang="en-CA" sz="2400" dirty="0"/>
          </a:p>
          <a:p>
            <a:r>
              <a:rPr lang="en-CA" sz="2400" dirty="0" smtClean="0"/>
              <a:t>MH&amp;A </a:t>
            </a:r>
            <a:r>
              <a:rPr lang="en-CA" sz="2400" dirty="0"/>
              <a:t>data </a:t>
            </a:r>
            <a:r>
              <a:rPr lang="en-CA" sz="2400" dirty="0" smtClean="0"/>
              <a:t>managed </a:t>
            </a:r>
            <a:r>
              <a:rPr lang="en-CA" sz="2400" dirty="0"/>
              <a:t>by </a:t>
            </a:r>
            <a:r>
              <a:rPr lang="en-CA" sz="2400" dirty="0" err="1"/>
              <a:t>ConnexOntario</a:t>
            </a:r>
            <a:r>
              <a:rPr lang="en-CA" sz="2400" dirty="0"/>
              <a:t>, CSS data </a:t>
            </a:r>
            <a:r>
              <a:rPr lang="en-CA" sz="2400" dirty="0" smtClean="0"/>
              <a:t>managed </a:t>
            </a:r>
            <a:r>
              <a:rPr lang="en-CA" sz="2400" dirty="0"/>
              <a:t>by North East CCAC</a:t>
            </a:r>
          </a:p>
          <a:p>
            <a:r>
              <a:rPr lang="en-CA" sz="2400" dirty="0" smtClean="0"/>
              <a:t>Data </a:t>
            </a:r>
            <a:r>
              <a:rPr lang="en-CA" sz="2400" dirty="0"/>
              <a:t>standards </a:t>
            </a:r>
            <a:r>
              <a:rPr lang="en-CA" sz="2400" dirty="0" smtClean="0"/>
              <a:t>help make information easy </a:t>
            </a:r>
            <a:r>
              <a:rPr lang="en-CA" sz="2400" dirty="0"/>
              <a:t>to find and understand</a:t>
            </a:r>
          </a:p>
          <a:p>
            <a:r>
              <a:rPr lang="en-CA" sz="2400" dirty="0"/>
              <a:t>CSS data standards applied by </a:t>
            </a:r>
            <a:r>
              <a:rPr lang="en-CA" sz="2400" dirty="0" smtClean="0"/>
              <a:t>North East CCAC, </a:t>
            </a:r>
            <a:r>
              <a:rPr lang="en-CA" sz="2400" dirty="0"/>
              <a:t>MH&amp;A data standards applied by </a:t>
            </a:r>
            <a:r>
              <a:rPr lang="en-CA" sz="2400" dirty="0" smtClean="0"/>
              <a:t>North East MH&amp;A </a:t>
            </a:r>
            <a:r>
              <a:rPr lang="en-CA" sz="2400" dirty="0"/>
              <a:t>service </a:t>
            </a:r>
            <a:r>
              <a:rPr lang="en-CA" sz="2400" dirty="0" smtClean="0"/>
              <a:t>providers</a:t>
            </a:r>
            <a:endParaRPr lang="en-CA" dirty="0"/>
          </a:p>
        </p:txBody>
      </p:sp>
    </p:spTree>
    <p:extLst>
      <p:ext uri="{BB962C8B-B14F-4D97-AF65-F5344CB8AC3E}">
        <p14:creationId xmlns:p14="http://schemas.microsoft.com/office/powerpoint/2010/main" val="170640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MH&amp;A Data Standards</a:t>
            </a:r>
            <a:endParaRPr lang="en-CA" dirty="0"/>
          </a:p>
        </p:txBody>
      </p:sp>
      <p:sp>
        <p:nvSpPr>
          <p:cNvPr id="3" name="Content Placeholder 2"/>
          <p:cNvSpPr>
            <a:spLocks noGrp="1"/>
          </p:cNvSpPr>
          <p:nvPr>
            <p:ph idx="1"/>
          </p:nvPr>
        </p:nvSpPr>
        <p:spPr/>
        <p:txBody>
          <a:bodyPr/>
          <a:lstStyle/>
          <a:p>
            <a:r>
              <a:rPr lang="en-CA" dirty="0" smtClean="0"/>
              <a:t>Download </a:t>
            </a:r>
            <a:r>
              <a:rPr lang="en-CA" dirty="0"/>
              <a:t>at </a:t>
            </a:r>
            <a:r>
              <a:rPr lang="en-CA" dirty="0">
                <a:hlinkClick r:id="rId2"/>
              </a:rPr>
              <a:t>datastandards.northeasthealthline.ca</a:t>
            </a:r>
            <a:r>
              <a:rPr lang="en-CA" dirty="0"/>
              <a:t> </a:t>
            </a:r>
          </a:p>
          <a:p>
            <a:r>
              <a:rPr lang="en-CA" dirty="0" smtClean="0"/>
              <a:t>Currently a last call working draft, living breathing document</a:t>
            </a:r>
          </a:p>
          <a:p>
            <a:r>
              <a:rPr lang="en-CA" dirty="0" smtClean="0"/>
              <a:t>Developed using:</a:t>
            </a:r>
          </a:p>
          <a:p>
            <a:pPr lvl="1"/>
            <a:r>
              <a:rPr lang="en-CA" dirty="0" smtClean="0"/>
              <a:t>MOHLTC Functional Centre descriptions</a:t>
            </a:r>
          </a:p>
          <a:p>
            <a:pPr lvl="1"/>
            <a:r>
              <a:rPr lang="en-CA" dirty="0" smtClean="0"/>
              <a:t>Existing service profiles</a:t>
            </a:r>
          </a:p>
          <a:p>
            <a:pPr lvl="1"/>
            <a:r>
              <a:rPr lang="en-CA" dirty="0" smtClean="0"/>
              <a:t>Literature reviews</a:t>
            </a:r>
          </a:p>
          <a:p>
            <a:pPr lvl="1"/>
            <a:r>
              <a:rPr lang="en-CA" dirty="0" smtClean="0"/>
              <a:t>Feedback from subject-matter experts</a:t>
            </a:r>
          </a:p>
          <a:p>
            <a:pPr lvl="1"/>
            <a:endParaRPr lang="en-CA" dirty="0" smtClean="0"/>
          </a:p>
          <a:p>
            <a:r>
              <a:rPr lang="en-CA" dirty="0" smtClean="0"/>
              <a:t>Questions about using MH&amp;A data standards to update your data? Contact </a:t>
            </a:r>
            <a:r>
              <a:rPr lang="en-CA" dirty="0" smtClean="0">
                <a:hlinkClick r:id="rId3"/>
              </a:rPr>
              <a:t>UserSupport@thehealthline.ca</a:t>
            </a:r>
            <a:r>
              <a:rPr lang="en-CA" dirty="0" smtClean="0"/>
              <a:t> </a:t>
            </a:r>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25</a:t>
            </a:fld>
            <a:endParaRPr lang="en-CA" altLang="en-US" dirty="0"/>
          </a:p>
        </p:txBody>
      </p:sp>
    </p:spTree>
    <p:extLst>
      <p:ext uri="{BB962C8B-B14F-4D97-AF65-F5344CB8AC3E}">
        <p14:creationId xmlns:p14="http://schemas.microsoft.com/office/powerpoint/2010/main" val="1298745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flipV="1">
            <a:off x="155411" y="2574412"/>
            <a:ext cx="8675648" cy="3428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CA" sz="1800"/>
          </a:p>
        </p:txBody>
      </p:sp>
      <p:sp>
        <p:nvSpPr>
          <p:cNvPr id="42" name="Rectangle 41"/>
          <p:cNvSpPr/>
          <p:nvPr/>
        </p:nvSpPr>
        <p:spPr>
          <a:xfrm flipV="1">
            <a:off x="155411" y="2590393"/>
            <a:ext cx="8675648" cy="3428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sz="1800"/>
          </a:p>
        </p:txBody>
      </p:sp>
      <p:sp>
        <p:nvSpPr>
          <p:cNvPr id="34" name="Down Arrow 33"/>
          <p:cNvSpPr/>
          <p:nvPr/>
        </p:nvSpPr>
        <p:spPr>
          <a:xfrm rot="3064553">
            <a:off x="1900197" y="3971345"/>
            <a:ext cx="206997" cy="8682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3" name="Down Arrow 32"/>
          <p:cNvSpPr/>
          <p:nvPr/>
        </p:nvSpPr>
        <p:spPr>
          <a:xfrm rot="18740097">
            <a:off x="5326803" y="4004531"/>
            <a:ext cx="206997" cy="8682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2" name="Down Arrow 31"/>
          <p:cNvSpPr/>
          <p:nvPr/>
        </p:nvSpPr>
        <p:spPr>
          <a:xfrm>
            <a:off x="3434936" y="3907816"/>
            <a:ext cx="206997" cy="80296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1" name="Down Arrow 30"/>
          <p:cNvSpPr/>
          <p:nvPr/>
        </p:nvSpPr>
        <p:spPr>
          <a:xfrm>
            <a:off x="3574673" y="1877064"/>
            <a:ext cx="206997" cy="930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0" name="Down Arrow 29"/>
          <p:cNvSpPr/>
          <p:nvPr/>
        </p:nvSpPr>
        <p:spPr>
          <a:xfrm rot="3070061">
            <a:off x="4323360" y="2063076"/>
            <a:ext cx="206997" cy="8682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Down Arrow 14"/>
          <p:cNvSpPr/>
          <p:nvPr/>
        </p:nvSpPr>
        <p:spPr>
          <a:xfrm rot="18270260">
            <a:off x="2775987" y="2154853"/>
            <a:ext cx="206997" cy="790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4" name="Content Placeholder 2"/>
          <p:cNvSpPr txBox="1">
            <a:spLocks/>
          </p:cNvSpPr>
          <p:nvPr/>
        </p:nvSpPr>
        <p:spPr>
          <a:xfrm>
            <a:off x="2938135" y="983490"/>
            <a:ext cx="1472422" cy="1363805"/>
          </a:xfrm>
          <a:prstGeom prst="rect">
            <a:avLst/>
          </a:prstGeom>
        </p:spPr>
        <p:style>
          <a:lnRef idx="0">
            <a:schemeClr val="accent1"/>
          </a:lnRef>
          <a:fillRef idx="3">
            <a:schemeClr val="accent1"/>
          </a:fillRef>
          <a:effectRef idx="3">
            <a:schemeClr val="accent1"/>
          </a:effectRef>
          <a:fontRef idx="minor">
            <a:schemeClr val="lt1"/>
          </a:fontRef>
        </p:style>
        <p:txBody>
          <a:bodyPr vert="horz" lIns="68580" tIns="34290" rIns="68580" bIns="3429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buNone/>
            </a:pPr>
            <a:r>
              <a:rPr lang="en-CA" sz="1350" b="1" dirty="0">
                <a:latin typeface="Arial Unicode MS" panose="020B0604020202020204" pitchFamily="34" charset="-128"/>
                <a:ea typeface="Arial Unicode MS" panose="020B0604020202020204" pitchFamily="34" charset="-128"/>
                <a:cs typeface="Arial Unicode MS" panose="020B0604020202020204" pitchFamily="34" charset="-128"/>
              </a:rPr>
              <a:t>North East CCAC</a:t>
            </a:r>
          </a:p>
          <a:p>
            <a:pPr marL="0" indent="0">
              <a:buNone/>
            </a:pPr>
            <a:r>
              <a:rPr lang="en-CA" sz="1350" dirty="0">
                <a:latin typeface="Arial Unicode MS" panose="020B0604020202020204" pitchFamily="34" charset="-128"/>
                <a:ea typeface="Arial Unicode MS" panose="020B0604020202020204" pitchFamily="34" charset="-128"/>
                <a:cs typeface="Arial Unicode MS" panose="020B0604020202020204" pitchFamily="34" charset="-128"/>
              </a:rPr>
              <a:t>2590+ service profiles for health and social services in North East LHIN</a:t>
            </a:r>
          </a:p>
        </p:txBody>
      </p:sp>
      <p:sp>
        <p:nvSpPr>
          <p:cNvPr id="5" name="Rectangle 4"/>
          <p:cNvSpPr/>
          <p:nvPr/>
        </p:nvSpPr>
        <p:spPr>
          <a:xfrm>
            <a:off x="1185041" y="1150544"/>
            <a:ext cx="1472422" cy="125803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en-CA" sz="1200" b="1" dirty="0">
                <a:latin typeface="Arial Unicode MS" panose="020B0604020202020204" pitchFamily="34" charset="-128"/>
                <a:ea typeface="Arial Unicode MS" panose="020B0604020202020204" pitchFamily="34" charset="-128"/>
                <a:cs typeface="Arial Unicode MS" panose="020B0604020202020204" pitchFamily="34" charset="-128"/>
              </a:rPr>
              <a:t>ConnexOntario</a:t>
            </a:r>
          </a:p>
          <a:p>
            <a:pPr lvl="0"/>
            <a:r>
              <a:rPr lang="en-CA" sz="1200" dirty="0" smtClean="0">
                <a:latin typeface="Arial Unicode MS" panose="020B0604020202020204" pitchFamily="34" charset="-128"/>
                <a:ea typeface="Arial Unicode MS" panose="020B0604020202020204" pitchFamily="34" charset="-128"/>
                <a:cs typeface="Arial Unicode MS" panose="020B0604020202020204" pitchFamily="34" charset="-128"/>
              </a:rPr>
              <a:t>560</a:t>
            </a:r>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 MH&amp;A services profiles imported weekly (started Jan 2016)</a:t>
            </a:r>
          </a:p>
          <a:p>
            <a:pPr lvl="0"/>
            <a:endParaRPr lang="en-CA" sz="525" dirty="0"/>
          </a:p>
          <a:p>
            <a:pPr lvl="0"/>
            <a:endParaRPr lang="en-CA" sz="1050" dirty="0"/>
          </a:p>
        </p:txBody>
      </p:sp>
      <p:sp>
        <p:nvSpPr>
          <p:cNvPr id="6" name="TextBox 5"/>
          <p:cNvSpPr txBox="1"/>
          <p:nvPr/>
        </p:nvSpPr>
        <p:spPr>
          <a:xfrm>
            <a:off x="4696062" y="1183633"/>
            <a:ext cx="145855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650+ services profiles that serve North East LHIN from other health regions</a:t>
            </a:r>
          </a:p>
          <a:p>
            <a:endParaRPr lang="en-CA"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7" name="Group 6"/>
          <p:cNvGrpSpPr/>
          <p:nvPr/>
        </p:nvGrpSpPr>
        <p:grpSpPr>
          <a:xfrm>
            <a:off x="1707359" y="2853766"/>
            <a:ext cx="3943508" cy="1408340"/>
            <a:chOff x="2477973" y="2751823"/>
            <a:chExt cx="4454983" cy="1442169"/>
          </a:xfrm>
        </p:grpSpPr>
        <p:sp>
          <p:nvSpPr>
            <p:cNvPr id="8" name="Rectangle 7"/>
            <p:cNvSpPr/>
            <p:nvPr/>
          </p:nvSpPr>
          <p:spPr>
            <a:xfrm>
              <a:off x="2477973" y="2751823"/>
              <a:ext cx="4454983" cy="1442169"/>
            </a:xfrm>
            <a:prstGeom prst="rect">
              <a:avLst/>
            </a:prstGeom>
            <a:solidFill>
              <a:schemeClr val="accent1">
                <a:lumMod val="20000"/>
                <a:lumOff val="80000"/>
              </a:schemeClr>
            </a:solidFill>
            <a:ln w="12700">
              <a:solidFill>
                <a:schemeClr val="accent1"/>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2561144" y="3007067"/>
              <a:ext cx="4288639" cy="1040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8684" tIns="138684" rIns="138684" bIns="138684" numCol="1" spcCol="1270" anchor="ctr" anchorCtr="0">
              <a:noAutofit/>
            </a:bodyPr>
            <a:lstStyle/>
            <a:p>
              <a:pPr algn="ctr" defTabSz="866775">
                <a:lnSpc>
                  <a:spcPct val="90000"/>
                </a:lnSpc>
                <a:spcAft>
                  <a:spcPct val="35000"/>
                </a:spcAft>
              </a:pPr>
              <a:endParaRPr lang="en-CA" sz="195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866775">
                <a:lnSpc>
                  <a:spcPct val="90000"/>
                </a:lnSpc>
                <a:spcAft>
                  <a:spcPct val="35000"/>
                </a:spcAft>
              </a:pPr>
              <a:r>
                <a:rPr lang="en-CA" sz="1950" dirty="0">
                  <a:latin typeface="Arial Unicode MS" panose="020B0604020202020204" pitchFamily="34" charset="-128"/>
                  <a:ea typeface="Arial Unicode MS" panose="020B0604020202020204" pitchFamily="34" charset="-128"/>
                  <a:cs typeface="Arial Unicode MS" panose="020B0604020202020204" pitchFamily="34" charset="-128"/>
                </a:rPr>
                <a:t>Provincial Services Directory</a:t>
              </a:r>
            </a:p>
            <a:p>
              <a:pPr algn="ctr" defTabSz="866775">
                <a:lnSpc>
                  <a:spcPct val="90000"/>
                </a:lnSpc>
                <a:spcAft>
                  <a:spcPct val="35000"/>
                </a:spcAft>
              </a:pPr>
              <a:r>
                <a:rPr lang="en-CA" sz="1800" dirty="0">
                  <a:latin typeface="Arial Unicode MS" panose="020B0604020202020204" pitchFamily="34" charset="-128"/>
                  <a:ea typeface="Arial Unicode MS" panose="020B0604020202020204" pitchFamily="34" charset="-128"/>
                  <a:cs typeface="Arial Unicode MS" panose="020B0604020202020204" pitchFamily="34" charset="-128"/>
                </a:rPr>
                <a:t>Where service profiles are translated and categorized</a:t>
              </a:r>
            </a:p>
          </p:txBody>
        </p:sp>
      </p:grpSp>
      <p:sp>
        <p:nvSpPr>
          <p:cNvPr id="17" name="TextBox 16"/>
          <p:cNvSpPr txBox="1"/>
          <p:nvPr/>
        </p:nvSpPr>
        <p:spPr>
          <a:xfrm>
            <a:off x="79131" y="4768576"/>
            <a:ext cx="2325724" cy="5655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A"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Connect.NorthEasthealthline.ca</a:t>
            </a:r>
            <a:endParaRPr lang="en-CA"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CA"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CA" sz="675" b="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1265" y="2959882"/>
            <a:ext cx="2075693" cy="413767"/>
          </a:xfrm>
          <a:prstGeom prst="rect">
            <a:avLst/>
          </a:prstGeom>
        </p:spPr>
      </p:pic>
      <p:sp>
        <p:nvSpPr>
          <p:cNvPr id="19" name="TextBox 18"/>
          <p:cNvSpPr txBox="1"/>
          <p:nvPr/>
        </p:nvSpPr>
        <p:spPr>
          <a:xfrm>
            <a:off x="2586541" y="4768576"/>
            <a:ext cx="2047976"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A" sz="1200" b="1" dirty="0">
                <a:latin typeface="Arial Unicode MS" panose="020B0604020202020204" pitchFamily="34" charset="-128"/>
                <a:ea typeface="Arial Unicode MS" panose="020B0604020202020204" pitchFamily="34" charset="-128"/>
                <a:cs typeface="Arial Unicode MS" panose="020B0604020202020204" pitchFamily="34" charset="-128"/>
              </a:rPr>
              <a:t>NorthEasthealthline.ca</a:t>
            </a:r>
          </a:p>
          <a:p>
            <a:endParaRPr lang="en-CA"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Organized into</a:t>
            </a:r>
          </a:p>
          <a:p>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350+ categories</a:t>
            </a:r>
          </a:p>
          <a:p>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including 50+ MH&amp;A categories</a:t>
            </a:r>
          </a:p>
          <a:p>
            <a:endParaRPr lang="en-CA"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TextBox 19"/>
          <p:cNvSpPr txBox="1"/>
          <p:nvPr/>
        </p:nvSpPr>
        <p:spPr>
          <a:xfrm>
            <a:off x="4816202" y="4768576"/>
            <a:ext cx="180440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Other sites for target audiences or with specialized referral tools</a:t>
            </a:r>
          </a:p>
        </p:txBody>
      </p:sp>
      <p:sp>
        <p:nvSpPr>
          <p:cNvPr id="21" name="Rectangle 20"/>
          <p:cNvSpPr/>
          <p:nvPr/>
        </p:nvSpPr>
        <p:spPr>
          <a:xfrm>
            <a:off x="6805246" y="4818158"/>
            <a:ext cx="2233246" cy="2769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en-CA"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Behavioural Supports Ontario</a:t>
            </a:r>
            <a:endParaRPr lang="en-CA"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Rectangle 21"/>
          <p:cNvSpPr/>
          <p:nvPr/>
        </p:nvSpPr>
        <p:spPr>
          <a:xfrm>
            <a:off x="6816913" y="5297825"/>
            <a:ext cx="2195202" cy="2769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en-CA" sz="1200" b="1" dirty="0">
                <a:latin typeface="Arial Unicode MS" panose="020B0604020202020204" pitchFamily="34" charset="-128"/>
                <a:ea typeface="Arial Unicode MS" panose="020B0604020202020204" pitchFamily="34" charset="-128"/>
                <a:cs typeface="Arial Unicode MS" panose="020B0604020202020204" pitchFamily="34" charset="-128"/>
              </a:rPr>
              <a:t>caregiverexchange.ca</a:t>
            </a:r>
            <a:endParaRPr lang="en-CA"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0" name="TextBox 39"/>
          <p:cNvSpPr txBox="1"/>
          <p:nvPr/>
        </p:nvSpPr>
        <p:spPr>
          <a:xfrm>
            <a:off x="7170317" y="2137652"/>
            <a:ext cx="1660742"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Data sources</a:t>
            </a:r>
          </a:p>
        </p:txBody>
      </p:sp>
      <p:sp>
        <p:nvSpPr>
          <p:cNvPr id="41" name="TextBox 40"/>
          <p:cNvSpPr txBox="1"/>
          <p:nvPr/>
        </p:nvSpPr>
        <p:spPr>
          <a:xfrm>
            <a:off x="7170316" y="2737133"/>
            <a:ext cx="1660745" cy="27699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CA" sz="1200" dirty="0">
                <a:latin typeface="Arial Unicode MS" panose="020B0604020202020204" pitchFamily="34" charset="-128"/>
                <a:ea typeface="Arial Unicode MS" panose="020B0604020202020204" pitchFamily="34" charset="-128"/>
                <a:cs typeface="Arial Unicode MS" panose="020B0604020202020204" pitchFamily="34" charset="-128"/>
              </a:rPr>
              <a:t>Data projects</a:t>
            </a:r>
          </a:p>
        </p:txBody>
      </p:sp>
    </p:spTree>
    <p:extLst>
      <p:ext uri="{BB962C8B-B14F-4D97-AF65-F5344CB8AC3E}">
        <p14:creationId xmlns:p14="http://schemas.microsoft.com/office/powerpoint/2010/main" val="259929922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2562" y="1709738"/>
            <a:ext cx="8634046" cy="2035785"/>
          </a:xfrm>
        </p:spPr>
        <p:txBody>
          <a:bodyPr/>
          <a:lstStyle/>
          <a:p>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Let’s Take A Look…</a:t>
            </a:r>
            <a:b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000" dirty="0" smtClean="0"/>
              <a:t/>
            </a:r>
            <a:br>
              <a:rPr lang="en-US" sz="4000" dirty="0" smtClean="0"/>
            </a:br>
            <a:r>
              <a:rPr lang="en-US" sz="4000" dirty="0" smtClean="0"/>
              <a:t/>
            </a:r>
            <a:br>
              <a:rPr lang="en-US" sz="4000" dirty="0" smtClean="0"/>
            </a:br>
            <a:r>
              <a:rPr lang="en-US" sz="4000" dirty="0" smtClean="0"/>
              <a:t>Demonstration: Connect.NorthEasthealthline.ca</a:t>
            </a:r>
            <a:endParaRPr lang="en-US" sz="4000"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27</a:t>
            </a:fld>
            <a:endParaRPr lang="en-CA" altLang="en-US" dirty="0"/>
          </a:p>
        </p:txBody>
      </p:sp>
    </p:spTree>
    <p:extLst>
      <p:ext uri="{BB962C8B-B14F-4D97-AF65-F5344CB8AC3E}">
        <p14:creationId xmlns:p14="http://schemas.microsoft.com/office/powerpoint/2010/main" val="3744162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22" y="240811"/>
            <a:ext cx="7772400" cy="914400"/>
          </a:xfrm>
        </p:spPr>
        <p:txBody>
          <a:bodyPr/>
          <a:lstStyle/>
          <a:p>
            <a:r>
              <a:rPr lang="en-CA" dirty="0" smtClean="0"/>
              <a:t>Visit Connect.NorthEasthealthline.ca </a:t>
            </a: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28</a:t>
            </a:fld>
            <a:endParaRPr lang="en-CA" altLang="en-US" dirty="0"/>
          </a:p>
        </p:txBody>
      </p:sp>
      <p:pic>
        <p:nvPicPr>
          <p:cNvPr id="7" name="Content Placeholder 6"/>
          <p:cNvPicPr>
            <a:picLocks noGrp="1" noChangeAspect="1"/>
          </p:cNvPicPr>
          <p:nvPr>
            <p:ph idx="1"/>
          </p:nvPr>
        </p:nvPicPr>
        <p:blipFill>
          <a:blip r:embed="rId2"/>
          <a:stretch>
            <a:fillRect/>
          </a:stretch>
        </p:blipFill>
        <p:spPr>
          <a:xfrm>
            <a:off x="1289689" y="1401535"/>
            <a:ext cx="6861233" cy="4503964"/>
          </a:xfrm>
          <a:prstGeom prst="rect">
            <a:avLst/>
          </a:prstGeom>
          <a:effectLst>
            <a:outerShdw blurRad="63500" sx="102000" sy="102000" algn="ctr" rotWithShape="0">
              <a:prstClr val="black">
                <a:alpha val="40000"/>
              </a:prstClr>
            </a:outerShdw>
          </a:effectLst>
        </p:spPr>
      </p:pic>
      <p:sp>
        <p:nvSpPr>
          <p:cNvPr id="8" name="TextBox 7"/>
          <p:cNvSpPr txBox="1"/>
          <p:nvPr/>
        </p:nvSpPr>
        <p:spPr>
          <a:xfrm>
            <a:off x="536122" y="6074717"/>
            <a:ext cx="7470321" cy="461665"/>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Note: northeastcss.ca will link directly to CSS page</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3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92" y="174396"/>
            <a:ext cx="8209208" cy="914400"/>
          </a:xfrm>
        </p:spPr>
        <p:txBody>
          <a:bodyPr/>
          <a:lstStyle/>
          <a:p>
            <a:r>
              <a:rPr lang="en-CA" dirty="0" smtClean="0"/>
              <a:t>Click a category to find services by type</a:t>
            </a: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29</a:t>
            </a:fld>
            <a:endParaRPr lang="en-CA" altLang="en-US" dirty="0"/>
          </a:p>
        </p:txBody>
      </p:sp>
      <p:pic>
        <p:nvPicPr>
          <p:cNvPr id="13" name="Content Placeholder 12"/>
          <p:cNvPicPr>
            <a:picLocks noGrp="1" noChangeAspect="1"/>
          </p:cNvPicPr>
          <p:nvPr>
            <p:ph idx="1"/>
          </p:nvPr>
        </p:nvPicPr>
        <p:blipFill>
          <a:blip r:embed="rId2"/>
          <a:stretch>
            <a:fillRect/>
          </a:stretch>
        </p:blipFill>
        <p:spPr>
          <a:xfrm>
            <a:off x="1012372" y="1279296"/>
            <a:ext cx="7018200" cy="53256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236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702"/>
            <a:ext cx="7924800" cy="604434"/>
          </a:xfrm>
        </p:spPr>
        <p:txBody>
          <a:bodyPr/>
          <a:lstStyle/>
          <a:p>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Your Team</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371958" y="1154624"/>
            <a:ext cx="8167607" cy="5432156"/>
          </a:xfrm>
        </p:spPr>
        <p:txBody>
          <a:bodyPr/>
          <a:lstStyle/>
          <a:p>
            <a:pPr marL="0" indent="0">
              <a:spcAft>
                <a:spcPts val="0"/>
              </a:spcAft>
              <a:buNone/>
            </a:pPr>
            <a:r>
              <a:rPr lang="en-US" sz="1400" b="1" u="sng" dirty="0" err="1" smtClean="0">
                <a:latin typeface="Arial Unicode MS" panose="020B0604020202020204" pitchFamily="34" charset="-128"/>
                <a:ea typeface="Arial Unicode MS" panose="020B0604020202020204" pitchFamily="34" charset="-128"/>
                <a:cs typeface="Arial Unicode MS" panose="020B0604020202020204" pitchFamily="34" charset="-128"/>
              </a:rPr>
              <a:t>ConnexOntario</a:t>
            </a:r>
            <a:endParaRPr lang="en-US" sz="1400" b="1" u="sng"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Nicole Adkin				</a:t>
            </a:r>
          </a:p>
          <a:p>
            <a:pPr marL="0" indent="0">
              <a:spcAft>
                <a:spcPts val="0"/>
              </a:spcAft>
              <a:buNone/>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Ron Stewart</a:t>
            </a:r>
          </a:p>
          <a:p>
            <a:pPr marL="0" indent="0">
              <a:spcAft>
                <a:spcPts val="0"/>
              </a:spcAft>
              <a:buNone/>
            </a:pP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sz="1400" b="1" u="sng" dirty="0">
                <a:latin typeface="Arial Unicode MS" panose="020B0604020202020204" pitchFamily="34" charset="-128"/>
                <a:ea typeface="Arial Unicode MS" panose="020B0604020202020204" pitchFamily="34" charset="-128"/>
                <a:cs typeface="Arial Unicode MS" panose="020B0604020202020204" pitchFamily="34" charset="-128"/>
              </a:rPr>
              <a:t>NE CCAC</a:t>
            </a:r>
          </a:p>
          <a:p>
            <a:pPr marL="0" indent="0">
              <a:spcAft>
                <a:spcPts val="0"/>
              </a:spcAft>
              <a:buNone/>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Mathieu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Litalien</a:t>
            </a:r>
          </a:p>
          <a:p>
            <a:pPr marL="0" indent="0">
              <a:spcAft>
                <a:spcPts val="0"/>
              </a:spcAft>
              <a:buNone/>
            </a:pP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sz="1400" b="1" u="sng" dirty="0">
                <a:latin typeface="Arial Unicode MS" panose="020B0604020202020204" pitchFamily="34" charset="-128"/>
                <a:ea typeface="Arial Unicode MS" panose="020B0604020202020204" pitchFamily="34" charset="-128"/>
                <a:cs typeface="Arial Unicode MS" panose="020B0604020202020204" pitchFamily="34" charset="-128"/>
              </a:rPr>
              <a:t>NE LHIN</a:t>
            </a:r>
          </a:p>
          <a:p>
            <a:pPr marL="0" indent="0">
              <a:spcAft>
                <a:spcPts val="0"/>
              </a:spcAft>
              <a:buNone/>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Jennifer </a:t>
            </a: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Michaud </a:t>
            </a: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spcAft>
                <a:spcPts val="0"/>
              </a:spcAft>
              <a:buNone/>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Mike O’Shea</a:t>
            </a:r>
          </a:p>
          <a:p>
            <a:pPr marL="0" indent="0">
              <a:spcAft>
                <a:spcPts val="0"/>
              </a:spcAft>
              <a:buNone/>
            </a:pPr>
            <a:r>
              <a:rPr lang="en-US" sz="1400" dirty="0">
                <a:latin typeface="Arial Unicode MS" panose="020B0604020202020204" pitchFamily="34" charset="-128"/>
                <a:ea typeface="Arial Unicode MS" panose="020B0604020202020204" pitchFamily="34" charset="-128"/>
                <a:cs typeface="Arial Unicode MS" panose="020B0604020202020204" pitchFamily="34" charset="-128"/>
              </a:rPr>
              <a:t>Shana Calixte</a:t>
            </a:r>
          </a:p>
          <a:p>
            <a:pPr marL="0" indent="0">
              <a:spcAft>
                <a:spcPts val="0"/>
              </a:spcAft>
              <a:buNone/>
            </a:pPr>
            <a:endPar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sz="14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System Navigation</a:t>
            </a:r>
          </a:p>
          <a:p>
            <a:pPr marL="0" indent="0">
              <a:spcAft>
                <a:spcPts val="0"/>
              </a:spcAft>
              <a:buNone/>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Deana Stephen – Home and Community (CSS and CCAC) System Navigation</a:t>
            </a:r>
            <a:endParaRPr 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endPar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sz="14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thehealthline.ca</a:t>
            </a:r>
          </a:p>
          <a:p>
            <a:pPr marL="0" indent="0">
              <a:spcAft>
                <a:spcPts val="0"/>
              </a:spcAft>
              <a:buNone/>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Gabriele Davey					</a:t>
            </a:r>
          </a:p>
          <a:p>
            <a:pPr marL="0" indent="0">
              <a:spcAft>
                <a:spcPts val="0"/>
              </a:spcAft>
              <a:buNone/>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Neil Tuomi</a:t>
            </a:r>
          </a:p>
          <a:p>
            <a:pPr marL="0" indent="0">
              <a:spcAft>
                <a:spcPts val="0"/>
              </a:spcAft>
              <a:buNone/>
            </a:pPr>
            <a:r>
              <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rPr>
              <a:t>Ryan Marttala</a:t>
            </a:r>
          </a:p>
          <a:p>
            <a:pPr marL="0" indent="0">
              <a:spcAft>
                <a:spcPts val="0"/>
              </a:spcAft>
              <a:buNone/>
            </a:pPr>
            <a:endParaRPr lang="en-US" sz="1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spcAft>
                <a:spcPts val="0"/>
              </a:spcAft>
              <a:buNone/>
            </a:pPr>
            <a:r>
              <a:rPr lang="en-US" sz="1400" b="1" u="sng" dirty="0">
                <a:latin typeface="Arial Unicode MS" panose="020B0604020202020204" pitchFamily="34" charset="-128"/>
                <a:ea typeface="Arial Unicode MS" panose="020B0604020202020204" pitchFamily="34" charset="-128"/>
                <a:cs typeface="Arial Unicode MS" panose="020B0604020202020204" pitchFamily="34" charset="-128"/>
              </a:rPr>
              <a:t>MH&amp;A Service Providers</a:t>
            </a:r>
          </a:p>
          <a:p>
            <a:pPr marL="0" indent="0">
              <a:spcAft>
                <a:spcPts val="0"/>
              </a:spcAft>
              <a:buNone/>
            </a:pPr>
            <a:r>
              <a:rPr lang="en-US" sz="1400" b="1" dirty="0" err="1">
                <a:latin typeface="Arial Unicode MS" panose="020B0604020202020204" pitchFamily="34" charset="-128"/>
                <a:ea typeface="Arial Unicode MS" panose="020B0604020202020204" pitchFamily="34" charset="-128"/>
                <a:cs typeface="Arial Unicode MS" panose="020B0604020202020204" pitchFamily="34" charset="-128"/>
              </a:rPr>
              <a:t>Angèle</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 Desormeau – South Cochrane Addictions</a:t>
            </a:r>
          </a:p>
          <a:p>
            <a:pPr marL="0" indent="0">
              <a:spcAft>
                <a:spcPts val="0"/>
              </a:spcAft>
              <a:buNone/>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Lisa Case – Sault Area Hospital</a:t>
            </a:r>
          </a:p>
          <a:p>
            <a:pPr marL="0" indent="0">
              <a:spcAft>
                <a:spcPts val="0"/>
              </a:spcAft>
              <a:buNone/>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Rhea </a:t>
            </a:r>
            <a:r>
              <a:rPr lang="en-US" sz="1400" b="1" dirty="0" err="1">
                <a:latin typeface="Arial Unicode MS" panose="020B0604020202020204" pitchFamily="34" charset="-128"/>
                <a:ea typeface="Arial Unicode MS" panose="020B0604020202020204" pitchFamily="34" charset="-128"/>
                <a:cs typeface="Arial Unicode MS" panose="020B0604020202020204" pitchFamily="34" charset="-128"/>
              </a:rPr>
              <a:t>Funnell</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 – CMHA Nipissing</a:t>
            </a:r>
          </a:p>
          <a:p>
            <a:pPr marL="0" indent="0">
              <a:spcAft>
                <a:spcPts val="0"/>
              </a:spcAft>
              <a:buNone/>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Kali </a:t>
            </a:r>
            <a:r>
              <a:rPr lang="en-US" sz="1400" b="1" dirty="0" err="1">
                <a:latin typeface="Arial Unicode MS" panose="020B0604020202020204" pitchFamily="34" charset="-128"/>
                <a:ea typeface="Arial Unicode MS" panose="020B0604020202020204" pitchFamily="34" charset="-128"/>
                <a:cs typeface="Arial Unicode MS" panose="020B0604020202020204" pitchFamily="34" charset="-128"/>
              </a:rPr>
              <a:t>Sohm</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 – CMHA Nipissing</a:t>
            </a:r>
          </a:p>
          <a:p>
            <a:pPr marL="0" indent="0">
              <a:spcAft>
                <a:spcPts val="0"/>
              </a:spcAft>
              <a:buNone/>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Anne Sprack – Health Sciences North</a:t>
            </a:r>
          </a:p>
          <a:p>
            <a:pPr marL="0" indent="0">
              <a:spcAft>
                <a:spcPts val="0"/>
              </a:spcAft>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3</a:t>
            </a:fld>
            <a:endParaRPr lang="en-CA" altLang="en-US" dirty="0"/>
          </a:p>
        </p:txBody>
      </p:sp>
    </p:spTree>
    <p:extLst>
      <p:ext uri="{BB962C8B-B14F-4D97-AF65-F5344CB8AC3E}">
        <p14:creationId xmlns:p14="http://schemas.microsoft.com/office/powerpoint/2010/main" val="944571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386" y="217649"/>
            <a:ext cx="8830614" cy="914400"/>
          </a:xfrm>
        </p:spPr>
        <p:txBody>
          <a:bodyPr/>
          <a:lstStyle/>
          <a:p>
            <a:r>
              <a:rPr lang="en-CA" dirty="0" smtClean="0"/>
              <a:t>Filter services by location and details</a:t>
            </a:r>
            <a:endParaRPr lang="en-CA" dirty="0"/>
          </a:p>
        </p:txBody>
      </p:sp>
      <p:pic>
        <p:nvPicPr>
          <p:cNvPr id="5" name="Content Placeholder 4"/>
          <p:cNvPicPr>
            <a:picLocks noGrp="1" noChangeAspect="1"/>
          </p:cNvPicPr>
          <p:nvPr>
            <p:ph idx="1"/>
          </p:nvPr>
        </p:nvPicPr>
        <p:blipFill>
          <a:blip r:embed="rId2"/>
          <a:stretch>
            <a:fillRect/>
          </a:stretch>
        </p:blipFill>
        <p:spPr>
          <a:xfrm>
            <a:off x="772732" y="1354736"/>
            <a:ext cx="7199290" cy="5128177"/>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EB98B62D-60BB-408B-B603-7340AE0735C2}" type="slidenum">
              <a:rPr lang="en-CA" altLang="en-US" smtClean="0"/>
              <a:pPr/>
              <a:t>30</a:t>
            </a:fld>
            <a:endParaRPr lang="en-CA" altLang="en-US" dirty="0"/>
          </a:p>
        </p:txBody>
      </p:sp>
    </p:spTree>
    <p:extLst>
      <p:ext uri="{BB962C8B-B14F-4D97-AF65-F5344CB8AC3E}">
        <p14:creationId xmlns:p14="http://schemas.microsoft.com/office/powerpoint/2010/main" val="9807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65" y="201009"/>
            <a:ext cx="8534400" cy="914400"/>
          </a:xfrm>
        </p:spPr>
        <p:txBody>
          <a:bodyPr/>
          <a:lstStyle/>
          <a:p>
            <a:r>
              <a:rPr lang="en-CA" dirty="0" smtClean="0"/>
              <a:t>Use the search to find services by keyword</a:t>
            </a: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31</a:t>
            </a:fld>
            <a:endParaRPr lang="en-CA" altLang="en-US" dirty="0"/>
          </a:p>
        </p:txBody>
      </p:sp>
      <p:pic>
        <p:nvPicPr>
          <p:cNvPr id="7" name="Content Placeholder 6"/>
          <p:cNvPicPr>
            <a:picLocks noGrp="1" noChangeAspect="1"/>
          </p:cNvPicPr>
          <p:nvPr>
            <p:ph idx="1"/>
          </p:nvPr>
        </p:nvPicPr>
        <p:blipFill>
          <a:blip r:embed="rId2"/>
          <a:stretch>
            <a:fillRect/>
          </a:stretch>
        </p:blipFill>
        <p:spPr>
          <a:xfrm>
            <a:off x="900889" y="1369073"/>
            <a:ext cx="7385152" cy="47415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4113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42" y="203915"/>
            <a:ext cx="8392487" cy="914400"/>
          </a:xfrm>
        </p:spPr>
        <p:txBody>
          <a:bodyPr/>
          <a:lstStyle/>
          <a:p>
            <a:r>
              <a:rPr lang="en-CA" dirty="0" smtClean="0"/>
              <a:t>Connect now, or connect later via your list</a:t>
            </a:r>
            <a:endParaRPr lang="en-CA" dirty="0"/>
          </a:p>
        </p:txBody>
      </p:sp>
      <p:pic>
        <p:nvPicPr>
          <p:cNvPr id="5" name="Content Placeholder 4"/>
          <p:cNvPicPr>
            <a:picLocks noGrp="1" noChangeAspect="1"/>
          </p:cNvPicPr>
          <p:nvPr>
            <p:ph idx="1"/>
          </p:nvPr>
        </p:nvPicPr>
        <p:blipFill>
          <a:blip r:embed="rId2"/>
          <a:stretch>
            <a:fillRect/>
          </a:stretch>
        </p:blipFill>
        <p:spPr>
          <a:xfrm>
            <a:off x="688114" y="1355271"/>
            <a:ext cx="7032457" cy="5143500"/>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EB98B62D-60BB-408B-B603-7340AE0735C2}" type="slidenum">
              <a:rPr lang="en-CA" altLang="en-US" smtClean="0"/>
              <a:pPr/>
              <a:t>32</a:t>
            </a:fld>
            <a:endParaRPr lang="en-CA" altLang="en-US" dirty="0"/>
          </a:p>
        </p:txBody>
      </p:sp>
    </p:spTree>
    <p:extLst>
      <p:ext uri="{BB962C8B-B14F-4D97-AF65-F5344CB8AC3E}">
        <p14:creationId xmlns:p14="http://schemas.microsoft.com/office/powerpoint/2010/main" val="4289325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06" y="113846"/>
            <a:ext cx="8967293" cy="914400"/>
          </a:xfrm>
        </p:spPr>
        <p:txBody>
          <a:bodyPr/>
          <a:lstStyle/>
          <a:p>
            <a:r>
              <a:rPr lang="en-CA" dirty="0" smtClean="0"/>
              <a:t>Can also ‘Request contact’ from CSS profiles</a:t>
            </a:r>
            <a:endParaRPr lang="en-CA" dirty="0"/>
          </a:p>
        </p:txBody>
      </p:sp>
      <p:pic>
        <p:nvPicPr>
          <p:cNvPr id="5" name="Content Placeholder 4"/>
          <p:cNvPicPr>
            <a:picLocks noGrp="1" noChangeAspect="1"/>
          </p:cNvPicPr>
          <p:nvPr>
            <p:ph idx="1"/>
          </p:nvPr>
        </p:nvPicPr>
        <p:blipFill>
          <a:blip r:embed="rId2"/>
          <a:stretch>
            <a:fillRect/>
          </a:stretch>
        </p:blipFill>
        <p:spPr>
          <a:xfrm>
            <a:off x="845254" y="1262743"/>
            <a:ext cx="7041761" cy="5276850"/>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EB98B62D-60BB-408B-B603-7340AE0735C2}" type="slidenum">
              <a:rPr lang="en-CA" altLang="en-US" smtClean="0"/>
              <a:pPr/>
              <a:t>33</a:t>
            </a:fld>
            <a:endParaRPr lang="en-CA" altLang="en-US" dirty="0"/>
          </a:p>
        </p:txBody>
      </p:sp>
    </p:spTree>
    <p:extLst>
      <p:ext uri="{BB962C8B-B14F-4D97-AF65-F5344CB8AC3E}">
        <p14:creationId xmlns:p14="http://schemas.microsoft.com/office/powerpoint/2010/main" val="1265941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92" y="513442"/>
            <a:ext cx="7772400" cy="922111"/>
          </a:xfrm>
        </p:spPr>
        <p:txBody>
          <a:bodyPr/>
          <a:lstStyle/>
          <a:p>
            <a:r>
              <a:rPr lang="en-CA" dirty="0" smtClean="0"/>
              <a:t>Connect to CSS + MH&amp;A services via the list </a:t>
            </a:r>
            <a:endParaRPr lang="en-CA" dirty="0"/>
          </a:p>
        </p:txBody>
      </p:sp>
      <p:pic>
        <p:nvPicPr>
          <p:cNvPr id="5" name="Content Placeholder 4"/>
          <p:cNvPicPr>
            <a:picLocks noGrp="1" noChangeAspect="1"/>
          </p:cNvPicPr>
          <p:nvPr>
            <p:ph idx="1"/>
          </p:nvPr>
        </p:nvPicPr>
        <p:blipFill>
          <a:blip r:embed="rId2"/>
          <a:stretch>
            <a:fillRect/>
          </a:stretch>
        </p:blipFill>
        <p:spPr>
          <a:xfrm>
            <a:off x="547320" y="1632857"/>
            <a:ext cx="8320868" cy="4220936"/>
          </a:xfrm>
          <a:prstGeom prst="rect">
            <a:avLst/>
          </a:prstGeo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EB98B62D-60BB-408B-B603-7340AE0735C2}" type="slidenum">
              <a:rPr lang="en-CA" altLang="en-US" smtClean="0"/>
              <a:pPr/>
              <a:t>34</a:t>
            </a:fld>
            <a:endParaRPr lang="en-CA" altLang="en-US" dirty="0"/>
          </a:p>
        </p:txBody>
      </p:sp>
    </p:spTree>
    <p:extLst>
      <p:ext uri="{BB962C8B-B14F-4D97-AF65-F5344CB8AC3E}">
        <p14:creationId xmlns:p14="http://schemas.microsoft.com/office/powerpoint/2010/main" val="1313628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Support and Reference Materials</a:t>
            </a:r>
            <a:endParaRPr lang="en-US"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Slide Number Placeholder 1"/>
          <p:cNvSpPr>
            <a:spLocks noGrp="1"/>
          </p:cNvSpPr>
          <p:nvPr>
            <p:ph type="sldNum" sz="quarter" idx="12"/>
          </p:nvPr>
        </p:nvSpPr>
        <p:spPr/>
        <p:txBody>
          <a:bodyPr/>
          <a:lstStyle/>
          <a:p>
            <a:fld id="{879B05DB-9496-4BBF-B686-E9A7CFC6D59F}" type="slidenum">
              <a:rPr lang="en-CA" altLang="en-US" smtClean="0"/>
              <a:pPr/>
              <a:t>35</a:t>
            </a:fld>
            <a:endParaRPr lang="en-CA" altLang="en-US" dirty="0"/>
          </a:p>
        </p:txBody>
      </p:sp>
    </p:spTree>
    <p:extLst>
      <p:ext uri="{BB962C8B-B14F-4D97-AF65-F5344CB8AC3E}">
        <p14:creationId xmlns:p14="http://schemas.microsoft.com/office/powerpoint/2010/main" val="1761716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7375"/>
            <a:ext cx="7772400" cy="644525"/>
          </a:xfrm>
        </p:spPr>
        <p:txBody>
          <a:bodyPr/>
          <a:lstStyle/>
          <a:p>
            <a:r>
              <a:rPr lang="en-US" dirty="0" smtClean="0"/>
              <a:t>Support Available</a:t>
            </a:r>
            <a:endParaRPr lang="en-US" dirty="0">
              <a:solidFill>
                <a:srgbClr val="FF0000"/>
              </a:solidFill>
            </a:endParaRPr>
          </a:p>
        </p:txBody>
      </p:sp>
      <p:sp>
        <p:nvSpPr>
          <p:cNvPr id="5" name="Content Placeholder 4"/>
          <p:cNvSpPr>
            <a:spLocks noGrp="1"/>
          </p:cNvSpPr>
          <p:nvPr>
            <p:ph idx="1"/>
          </p:nvPr>
        </p:nvSpPr>
        <p:spPr>
          <a:xfrm>
            <a:off x="342900" y="1193800"/>
            <a:ext cx="8559800" cy="4902200"/>
          </a:xfrm>
        </p:spPr>
        <p:txBody>
          <a:bodyPr/>
          <a:lstStyle/>
          <a:p>
            <a:pPr lvl="0">
              <a:spcAft>
                <a:spcPts val="0"/>
              </a:spcAft>
              <a:buFont typeface="+mj-lt"/>
              <a:buAutoNum type="arabicPeriod"/>
            </a:pPr>
            <a:r>
              <a:rPr lang="en-US" dirty="0"/>
              <a:t>Refer to posted and distributed training reference </a:t>
            </a:r>
            <a:r>
              <a:rPr lang="en-US" dirty="0" smtClean="0"/>
              <a:t>materials</a:t>
            </a:r>
          </a:p>
          <a:p>
            <a:pPr lvl="1"/>
            <a:r>
              <a:rPr lang="en-US" dirty="0" smtClean="0">
                <a:hlinkClick r:id="rId2"/>
              </a:rPr>
              <a:t>Connect.Northeasthealthline.ca</a:t>
            </a:r>
            <a:endParaRPr lang="en-US" dirty="0"/>
          </a:p>
          <a:p>
            <a:pPr lvl="1"/>
            <a:r>
              <a:rPr lang="en-US" sz="1400" dirty="0"/>
              <a:t>&gt;&gt; Health Care Providers </a:t>
            </a:r>
            <a:r>
              <a:rPr lang="en-US" sz="1400" dirty="0" smtClean="0"/>
              <a:t>tab</a:t>
            </a:r>
          </a:p>
          <a:p>
            <a:pPr lvl="1"/>
            <a:r>
              <a:rPr lang="en-US" sz="1400" dirty="0" smtClean="0"/>
              <a:t> </a:t>
            </a:r>
            <a:r>
              <a:rPr lang="en-US" sz="1400" dirty="0"/>
              <a:t>– click on tab for ‘drop down’ </a:t>
            </a:r>
            <a:r>
              <a:rPr lang="en-US" sz="1400" dirty="0" smtClean="0"/>
              <a:t>list</a:t>
            </a:r>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a:p>
            <a:pPr lvl="1"/>
            <a:r>
              <a:rPr lang="en-US" sz="1400" dirty="0" smtClean="0"/>
              <a:t>Reference </a:t>
            </a:r>
            <a:r>
              <a:rPr lang="en-US" sz="1400" dirty="0"/>
              <a:t>Materials</a:t>
            </a:r>
          </a:p>
          <a:p>
            <a:pPr lvl="2">
              <a:spcAft>
                <a:spcPts val="0"/>
              </a:spcAft>
            </a:pPr>
            <a:r>
              <a:rPr lang="en-US" sz="1400" dirty="0" smtClean="0"/>
              <a:t>PowerPoint slides of this presentation with screen shots (in place of LIVE demonstration)</a:t>
            </a:r>
          </a:p>
          <a:p>
            <a:pPr lvl="2">
              <a:spcAft>
                <a:spcPts val="0"/>
              </a:spcAft>
            </a:pPr>
            <a:r>
              <a:rPr lang="en-US" sz="1400" dirty="0" smtClean="0"/>
              <a:t>Quick Reference Guide</a:t>
            </a:r>
          </a:p>
          <a:p>
            <a:pPr lvl="2">
              <a:spcAft>
                <a:spcPts val="0"/>
              </a:spcAft>
            </a:pPr>
            <a:r>
              <a:rPr lang="en-US" sz="1400" dirty="0" smtClean="0"/>
              <a:t>Reminder/Refresher Flyer to share with healthcare providers within your organization and with those referring to you</a:t>
            </a:r>
          </a:p>
          <a:p>
            <a:pPr lvl="2">
              <a:spcAft>
                <a:spcPts val="0"/>
              </a:spcAft>
            </a:pPr>
            <a:endParaRPr lang="en-US" sz="1400" dirty="0" smtClean="0"/>
          </a:p>
          <a:p>
            <a:pPr lvl="0">
              <a:spcAft>
                <a:spcPts val="0"/>
              </a:spcAft>
              <a:buFont typeface="+mj-lt"/>
              <a:buAutoNum type="arabicPeriod"/>
            </a:pPr>
            <a:r>
              <a:rPr lang="en-US" dirty="0" smtClean="0"/>
              <a:t>Consult </a:t>
            </a:r>
            <a:r>
              <a:rPr lang="en-US" dirty="0"/>
              <a:t>with peers, managers </a:t>
            </a:r>
            <a:r>
              <a:rPr lang="en-US" dirty="0" smtClean="0"/>
              <a:t>and/or referral </a:t>
            </a:r>
            <a:r>
              <a:rPr lang="en-US" dirty="0"/>
              <a:t>working group members in </a:t>
            </a:r>
            <a:r>
              <a:rPr lang="en-US" dirty="0" smtClean="0"/>
              <a:t>your organization</a:t>
            </a:r>
          </a:p>
          <a:p>
            <a:pPr lvl="0">
              <a:spcAft>
                <a:spcPts val="0"/>
              </a:spcAft>
              <a:buFont typeface="+mj-lt"/>
              <a:buAutoNum type="arabicPeriod"/>
            </a:pPr>
            <a:endParaRPr lang="en-CA" dirty="0"/>
          </a:p>
          <a:p>
            <a:pPr lvl="0">
              <a:spcAft>
                <a:spcPts val="0"/>
              </a:spcAft>
              <a:buFont typeface="+mj-lt"/>
              <a:buAutoNum type="arabicPeriod"/>
            </a:pPr>
            <a:r>
              <a:rPr lang="en-US" dirty="0" smtClean="0"/>
              <a:t>- send email for assistance</a:t>
            </a:r>
            <a:endParaRPr lang="en-US" dirty="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36</a:t>
            </a:fld>
            <a:endParaRPr lang="en-CA" altLang="en-US" dirty="0"/>
          </a:p>
        </p:txBody>
      </p:sp>
    </p:spTree>
    <p:extLst>
      <p:ext uri="{BB962C8B-B14F-4D97-AF65-F5344CB8AC3E}">
        <p14:creationId xmlns:p14="http://schemas.microsoft.com/office/powerpoint/2010/main" val="3572173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3" y="1709738"/>
            <a:ext cx="8906608" cy="2852737"/>
          </a:xfrm>
        </p:spPr>
        <p:txBody>
          <a:bodyPr/>
          <a:lstStyle/>
          <a:p>
            <a:r>
              <a:rPr lang="en-US" sz="4400" dirty="0" smtClean="0">
                <a:latin typeface="Arial Unicode MS" panose="020B0604020202020204" pitchFamily="34" charset="-128"/>
                <a:ea typeface="Arial Unicode MS" panose="020B0604020202020204" pitchFamily="34" charset="-128"/>
                <a:cs typeface="Arial Unicode MS" panose="020B0604020202020204" pitchFamily="34" charset="-128"/>
              </a:rPr>
              <a:t>Privacy Refresher</a:t>
            </a:r>
            <a:endParaRPr lang="en-US" sz="4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p>
            <a:fld id="{879B05DB-9496-4BBF-B686-E9A7CFC6D59F}" type="slidenum">
              <a:rPr lang="en-CA" altLang="en-US" smtClean="0"/>
              <a:pPr/>
              <a:t>37</a:t>
            </a:fld>
            <a:endParaRPr lang="en-CA" altLang="en-US" dirty="0"/>
          </a:p>
        </p:txBody>
      </p:sp>
    </p:spTree>
    <p:extLst>
      <p:ext uri="{BB962C8B-B14F-4D97-AF65-F5344CB8AC3E}">
        <p14:creationId xmlns:p14="http://schemas.microsoft.com/office/powerpoint/2010/main" val="11813292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endParaRPr lang="en-US" dirty="0"/>
          </a:p>
        </p:txBody>
      </p:sp>
      <p:sp>
        <p:nvSpPr>
          <p:cNvPr id="3" name="Content Placeholder 2"/>
          <p:cNvSpPr>
            <a:spLocks noGrp="1"/>
          </p:cNvSpPr>
          <p:nvPr>
            <p:ph idx="1"/>
          </p:nvPr>
        </p:nvSpPr>
        <p:spPr>
          <a:xfrm>
            <a:off x="79131" y="1981200"/>
            <a:ext cx="8906607" cy="4114800"/>
          </a:xfrm>
        </p:spPr>
        <p:txBody>
          <a:bodyPr/>
          <a:lstStyle/>
          <a:p>
            <a:r>
              <a:rPr lang="en-US" dirty="0" smtClean="0"/>
              <a:t>Please be mindful of your privacy and security responsibilities</a:t>
            </a:r>
          </a:p>
          <a:p>
            <a:r>
              <a:rPr lang="en-US" dirty="0" smtClean="0"/>
              <a:t>No personal health information is kept on Connect.Northeasthealthline.ca </a:t>
            </a:r>
          </a:p>
          <a:p>
            <a:pPr marL="457200">
              <a:spcAft>
                <a:spcPts val="0"/>
              </a:spcAft>
            </a:pPr>
            <a:r>
              <a:rPr lang="en-US" dirty="0"/>
              <a:t>R</a:t>
            </a:r>
            <a:r>
              <a:rPr lang="en-US" dirty="0" smtClean="0"/>
              <a:t>eview the 4 “Privacy Refresher” slides posted at: </a:t>
            </a:r>
          </a:p>
          <a:p>
            <a:pPr lvl="1"/>
            <a:r>
              <a:rPr lang="en-US" dirty="0" smtClean="0"/>
              <a:t>Connect.Northeasthealthline.ca</a:t>
            </a:r>
          </a:p>
          <a:p>
            <a:pPr lvl="1"/>
            <a:r>
              <a:rPr lang="en-US" dirty="0" smtClean="0"/>
              <a:t>&gt;&gt; Health Care Providers tab – click on tab for ‘drop down’ list</a:t>
            </a:r>
          </a:p>
          <a:p>
            <a:pPr lvl="1"/>
            <a:r>
              <a:rPr lang="en-US" dirty="0" smtClean="0"/>
              <a:t>&gt;&gt; Reference Materials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38</a:t>
            </a:fld>
            <a:endParaRPr lang="en-CA" altLang="en-US" dirty="0"/>
          </a:p>
        </p:txBody>
      </p:sp>
    </p:spTree>
    <p:extLst>
      <p:ext uri="{BB962C8B-B14F-4D97-AF65-F5344CB8AC3E}">
        <p14:creationId xmlns:p14="http://schemas.microsoft.com/office/powerpoint/2010/main" val="3364826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Privacy  - CSA Model Code</a:t>
            </a:r>
            <a:endParaRPr lang="en-US" dirty="0"/>
          </a:p>
        </p:txBody>
      </p:sp>
      <p:sp>
        <p:nvSpPr>
          <p:cNvPr id="5" name="Content Placeholder 4"/>
          <p:cNvSpPr>
            <a:spLocks noGrp="1"/>
          </p:cNvSpPr>
          <p:nvPr>
            <p:ph idx="1"/>
          </p:nvPr>
        </p:nvSpPr>
        <p:spPr>
          <a:xfrm>
            <a:off x="167054" y="1981200"/>
            <a:ext cx="8765931" cy="4114800"/>
          </a:xfrm>
        </p:spPr>
        <p:txBody>
          <a:bodyPr>
            <a:normAutofit/>
          </a:bodyPr>
          <a:lstStyle/>
          <a:p>
            <a:r>
              <a:rPr lang="en-US" b="1" dirty="0" smtClean="0"/>
              <a:t>CSA </a:t>
            </a:r>
            <a:r>
              <a:rPr lang="en-US" b="1" dirty="0"/>
              <a:t>model code for the protection of personal information</a:t>
            </a:r>
            <a:endParaRPr lang="en-US" dirty="0"/>
          </a:p>
          <a:p>
            <a:r>
              <a:rPr lang="en-US" dirty="0" smtClean="0"/>
              <a:t>10 principles based </a:t>
            </a:r>
            <a:r>
              <a:rPr lang="en-US" dirty="0"/>
              <a:t>on the Canadian Standards Association’s Model Code for the Protection of Personal </a:t>
            </a:r>
            <a:r>
              <a:rPr lang="en-US" dirty="0" smtClean="0"/>
              <a:t>Information</a:t>
            </a:r>
          </a:p>
          <a:p>
            <a:r>
              <a:rPr lang="en-US" dirty="0" smtClean="0"/>
              <a:t>Recognized </a:t>
            </a:r>
            <a:r>
              <a:rPr lang="en-US" dirty="0"/>
              <a:t>as a national standard </a:t>
            </a:r>
            <a:endParaRPr lang="en-US" dirty="0" smtClean="0"/>
          </a:p>
          <a:p>
            <a:r>
              <a:rPr lang="en-US" dirty="0" smtClean="0"/>
              <a:t>Addresses how organizations collect, use, and disclose personal information</a:t>
            </a:r>
          </a:p>
          <a:p>
            <a:r>
              <a:rPr lang="en-US" dirty="0" smtClean="0"/>
              <a:t>Rights of individuals to have access to their personal information and to have it corrected if necessary</a:t>
            </a:r>
            <a:endParaRPr lang="en-US" dirty="0"/>
          </a:p>
        </p:txBody>
      </p:sp>
      <p:sp>
        <p:nvSpPr>
          <p:cNvPr id="3" name="Slide Number Placeholder 2"/>
          <p:cNvSpPr>
            <a:spLocks noGrp="1"/>
          </p:cNvSpPr>
          <p:nvPr>
            <p:ph type="sldNum" sz="quarter" idx="12"/>
          </p:nvPr>
        </p:nvSpPr>
        <p:spPr/>
        <p:txBody>
          <a:bodyPr/>
          <a:lstStyle/>
          <a:p>
            <a:fld id="{EB98B62D-60BB-408B-B603-7340AE0735C2}" type="slidenum">
              <a:rPr lang="en-CA" altLang="en-US" smtClean="0"/>
              <a:pPr/>
              <a:t>39</a:t>
            </a:fld>
            <a:endParaRPr lang="en-CA" altLang="en-US" dirty="0"/>
          </a:p>
        </p:txBody>
      </p:sp>
    </p:spTree>
    <p:extLst>
      <p:ext uri="{BB962C8B-B14F-4D97-AF65-F5344CB8AC3E}">
        <p14:creationId xmlns:p14="http://schemas.microsoft.com/office/powerpoint/2010/main" val="131405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72" y="1526583"/>
            <a:ext cx="8577072" cy="4633994"/>
          </a:xfrm>
          <a:prstGeom prst="rect">
            <a:avLst/>
          </a:prstGeom>
        </p:spPr>
      </p:pic>
      <p:sp>
        <p:nvSpPr>
          <p:cNvPr id="5" name="Rectangle 4"/>
          <p:cNvSpPr/>
          <p:nvPr/>
        </p:nvSpPr>
        <p:spPr bwMode="auto">
          <a:xfrm>
            <a:off x="123987" y="209227"/>
            <a:ext cx="8934772" cy="6157347"/>
          </a:xfrm>
          <a:prstGeom prst="rect">
            <a:avLst/>
          </a:prstGeom>
          <a:solidFill>
            <a:schemeClr val="bg1">
              <a:alpha val="62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2" name="Title 1"/>
          <p:cNvSpPr>
            <a:spLocks noGrp="1"/>
          </p:cNvSpPr>
          <p:nvPr>
            <p:ph type="title"/>
          </p:nvPr>
        </p:nvSpPr>
        <p:spPr>
          <a:xfrm>
            <a:off x="164235" y="417830"/>
            <a:ext cx="8766405" cy="829945"/>
          </a:xfrm>
        </p:spPr>
        <p:txBody>
          <a:bodyPr/>
          <a:lstStyle/>
          <a:p>
            <a:pPr algn="ctr"/>
            <a:r>
              <a:rPr lang="en-US" sz="3200" dirty="0" smtClean="0">
                <a:solidFill>
                  <a:srgbClr val="693A77"/>
                </a:solidFill>
                <a:latin typeface="Arial Unicode MS" panose="020B0604020202020204" pitchFamily="34" charset="-128"/>
                <a:ea typeface="Arial Unicode MS" panose="020B0604020202020204" pitchFamily="34" charset="-128"/>
                <a:cs typeface="Arial Unicode MS" panose="020B0604020202020204" pitchFamily="34" charset="-128"/>
              </a:rPr>
              <a:t>WHAT are we trying to achieve?</a:t>
            </a:r>
            <a:endParaRPr lang="en-US" sz="3200" dirty="0">
              <a:solidFill>
                <a:srgbClr val="693A77"/>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43840" y="2190750"/>
            <a:ext cx="8427462" cy="3390900"/>
          </a:xfrm>
        </p:spPr>
        <p:txBody>
          <a:bodyPr/>
          <a:lstStyle/>
          <a:p>
            <a:pPr marL="0" indent="0">
              <a:spcAft>
                <a:spcPts val="1800"/>
              </a:spcAft>
              <a:buNone/>
            </a:pPr>
            <a:r>
              <a:rPr lang="en-US" sz="2800" b="1"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i="1"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Streamlined access to MH&amp;A </a:t>
            </a:r>
            <a:r>
              <a:rPr lang="en-US" sz="2400" b="1"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from:</a:t>
            </a:r>
          </a:p>
          <a:p>
            <a:pPr lvl="8" indent="-288925"/>
            <a:r>
              <a:rPr lang="en-US" sz="2400" dirty="0">
                <a:ln w="12700">
                  <a:noFill/>
                </a:ln>
                <a:latin typeface="Arial Unicode MS" panose="020B0604020202020204" pitchFamily="34" charset="-128"/>
                <a:ea typeface="Arial Unicode MS" panose="020B0604020202020204" pitchFamily="34" charset="-128"/>
                <a:cs typeface="Arial Unicode MS" panose="020B0604020202020204" pitchFamily="34" charset="-128"/>
              </a:rPr>
              <a:t>Acute </a:t>
            </a:r>
            <a:r>
              <a:rPr lang="en-US" sz="2400"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Care</a:t>
            </a:r>
          </a:p>
          <a:p>
            <a:pPr lvl="8" indent="-288925"/>
            <a:r>
              <a:rPr lang="en-US" sz="2400"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Primary </a:t>
            </a:r>
            <a:r>
              <a:rPr lang="en-US" sz="2400" dirty="0">
                <a:ln w="12700">
                  <a:noFill/>
                </a:ln>
                <a:latin typeface="Arial Unicode MS" panose="020B0604020202020204" pitchFamily="34" charset="-128"/>
                <a:ea typeface="Arial Unicode MS" panose="020B0604020202020204" pitchFamily="34" charset="-128"/>
                <a:cs typeface="Arial Unicode MS" panose="020B0604020202020204" pitchFamily="34" charset="-128"/>
              </a:rPr>
              <a:t>Care </a:t>
            </a:r>
            <a:endParaRPr lang="en-US" sz="2400"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endParaRPr>
          </a:p>
          <a:p>
            <a:pPr lvl="8" indent="-288925"/>
            <a:r>
              <a:rPr lang="en-US" sz="2400"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Home and Community Care (CSS and CCAC)</a:t>
            </a:r>
            <a:endParaRPr lang="en-US" sz="2400" dirty="0">
              <a:ln w="12700">
                <a:noFill/>
              </a:ln>
              <a:latin typeface="Arial Unicode MS" panose="020B0604020202020204" pitchFamily="34" charset="-128"/>
              <a:ea typeface="Arial Unicode MS" panose="020B0604020202020204" pitchFamily="34" charset="-128"/>
              <a:cs typeface="Arial Unicode MS" panose="020B0604020202020204" pitchFamily="34" charset="-128"/>
            </a:endParaRPr>
          </a:p>
          <a:p>
            <a:pPr lvl="8" indent="-288925"/>
            <a:r>
              <a:rPr lang="en-US" sz="2400"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Mental </a:t>
            </a:r>
            <a:r>
              <a:rPr lang="en-US" sz="2400" dirty="0">
                <a:ln w="12700">
                  <a:noFill/>
                </a:ln>
                <a:latin typeface="Arial Unicode MS" panose="020B0604020202020204" pitchFamily="34" charset="-128"/>
                <a:ea typeface="Arial Unicode MS" panose="020B0604020202020204" pitchFamily="34" charset="-128"/>
                <a:cs typeface="Arial Unicode MS" panose="020B0604020202020204" pitchFamily="34" charset="-128"/>
              </a:rPr>
              <a:t>Health and </a:t>
            </a:r>
            <a:r>
              <a:rPr lang="en-US" sz="2400" dirty="0" smtClean="0">
                <a:ln w="12700">
                  <a:noFill/>
                </a:ln>
                <a:latin typeface="Arial Unicode MS" panose="020B0604020202020204" pitchFamily="34" charset="-128"/>
                <a:ea typeface="Arial Unicode MS" panose="020B0604020202020204" pitchFamily="34" charset="-128"/>
                <a:cs typeface="Arial Unicode MS" panose="020B0604020202020204" pitchFamily="34" charset="-128"/>
              </a:rPr>
              <a:t>Addictions</a:t>
            </a:r>
          </a:p>
          <a:p>
            <a:pPr marL="171450" indent="0">
              <a:spcAft>
                <a:spcPts val="0"/>
              </a:spcAft>
              <a:buNone/>
            </a:pPr>
            <a:endParaRPr lang="en-US" sz="2400" dirty="0">
              <a:ln w="12700">
                <a:noFill/>
              </a:ln>
              <a:latin typeface="Arial" panose="020B0604020202020204" pitchFamily="34" charset="0"/>
              <a:ea typeface="Arial Unicode MS" panose="020B0604020202020204" pitchFamily="34" charset="-128"/>
              <a:cs typeface="Arial" panose="020B0604020202020204" pitchFamily="34" charset="0"/>
            </a:endParaRPr>
          </a:p>
        </p:txBody>
      </p:sp>
      <p:sp>
        <p:nvSpPr>
          <p:cNvPr id="7" name="Rectangle 6"/>
          <p:cNvSpPr/>
          <p:nvPr/>
        </p:nvSpPr>
        <p:spPr bwMode="auto">
          <a:xfrm>
            <a:off x="0" y="6591300"/>
            <a:ext cx="9144000" cy="266700"/>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8" name="Slide Number Placeholder 7"/>
          <p:cNvSpPr>
            <a:spLocks noGrp="1"/>
          </p:cNvSpPr>
          <p:nvPr>
            <p:ph type="sldNum" sz="quarter" idx="12"/>
          </p:nvPr>
        </p:nvSpPr>
        <p:spPr/>
        <p:txBody>
          <a:bodyPr/>
          <a:lstStyle/>
          <a:p>
            <a:fld id="{EB98B62D-60BB-408B-B603-7340AE0735C2}" type="slidenum">
              <a:rPr lang="en-CA" altLang="en-US" smtClean="0"/>
              <a:pPr/>
              <a:t>4</a:t>
            </a:fld>
            <a:endParaRPr lang="en-CA" altLang="en-US" dirty="0"/>
          </a:p>
        </p:txBody>
      </p:sp>
    </p:spTree>
    <p:extLst>
      <p:ext uri="{BB962C8B-B14F-4D97-AF65-F5344CB8AC3E}">
        <p14:creationId xmlns:p14="http://schemas.microsoft.com/office/powerpoint/2010/main" val="1822331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 y="587375"/>
            <a:ext cx="8713177" cy="914400"/>
          </a:xfrm>
        </p:spPr>
        <p:txBody>
          <a:bodyPr/>
          <a:lstStyle/>
          <a:p>
            <a:r>
              <a:rPr lang="en-US" sz="2800" dirty="0" smtClean="0"/>
              <a:t>Privacy and Personal Information Responsibilities </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91166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40</a:t>
            </a:fld>
            <a:endParaRPr lang="en-CA" altLang="en-US" dirty="0"/>
          </a:p>
        </p:txBody>
      </p:sp>
    </p:spTree>
    <p:extLst>
      <p:ext uri="{BB962C8B-B14F-4D97-AF65-F5344CB8AC3E}">
        <p14:creationId xmlns:p14="http://schemas.microsoft.com/office/powerpoint/2010/main" val="1245105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 y="612775"/>
            <a:ext cx="9020908" cy="914400"/>
          </a:xfrm>
        </p:spPr>
        <p:txBody>
          <a:bodyPr/>
          <a:lstStyle/>
          <a:p>
            <a:r>
              <a:rPr lang="en-US" sz="2800" dirty="0"/>
              <a:t>Privacy and Personal Information Responsibilities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91018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41</a:t>
            </a:fld>
            <a:endParaRPr lang="en-CA" altLang="en-US" dirty="0"/>
          </a:p>
        </p:txBody>
      </p:sp>
    </p:spTree>
    <p:extLst>
      <p:ext uri="{BB962C8B-B14F-4D97-AF65-F5344CB8AC3E}">
        <p14:creationId xmlns:p14="http://schemas.microsoft.com/office/powerpoint/2010/main" val="1066626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 y="600075"/>
            <a:ext cx="8836269" cy="914400"/>
          </a:xfrm>
        </p:spPr>
        <p:txBody>
          <a:bodyPr/>
          <a:lstStyle/>
          <a:p>
            <a:r>
              <a:rPr lang="en-US" sz="2800" dirty="0"/>
              <a:t>Privacy and Personal Information Responsibilities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68221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42</a:t>
            </a:fld>
            <a:endParaRPr lang="en-CA" altLang="en-US" dirty="0"/>
          </a:p>
        </p:txBody>
      </p:sp>
    </p:spTree>
    <p:extLst>
      <p:ext uri="{BB962C8B-B14F-4D97-AF65-F5344CB8AC3E}">
        <p14:creationId xmlns:p14="http://schemas.microsoft.com/office/powerpoint/2010/main" val="1899204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 y="587375"/>
            <a:ext cx="9073661" cy="914400"/>
          </a:xfrm>
        </p:spPr>
        <p:txBody>
          <a:bodyPr/>
          <a:lstStyle/>
          <a:p>
            <a:r>
              <a:rPr lang="en-US" sz="2800" dirty="0"/>
              <a:t>Privacy and Personal Information Responsibilities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45986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EB98B62D-60BB-408B-B603-7340AE0735C2}" type="slidenum">
              <a:rPr lang="en-CA" altLang="en-US" smtClean="0"/>
              <a:pPr/>
              <a:t>43</a:t>
            </a:fld>
            <a:endParaRPr lang="en-CA" altLang="en-US" dirty="0"/>
          </a:p>
        </p:txBody>
      </p:sp>
    </p:spTree>
    <p:extLst>
      <p:ext uri="{BB962C8B-B14F-4D97-AF65-F5344CB8AC3E}">
        <p14:creationId xmlns:p14="http://schemas.microsoft.com/office/powerpoint/2010/main" val="2389037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	</a:t>
            </a:r>
            <a:endParaRPr lang="en-CA" dirty="0"/>
          </a:p>
        </p:txBody>
      </p:sp>
      <p:sp>
        <p:nvSpPr>
          <p:cNvPr id="3" name="Content Placeholder 2"/>
          <p:cNvSpPr>
            <a:spLocks noGrp="1"/>
          </p:cNvSpPr>
          <p:nvPr>
            <p:ph idx="1"/>
          </p:nvPr>
        </p:nvSpPr>
        <p:spPr>
          <a:xfrm>
            <a:off x="609600" y="1981200"/>
            <a:ext cx="8534399" cy="4114800"/>
          </a:xfrm>
        </p:spPr>
        <p:txBody>
          <a:bodyPr/>
          <a:lstStyle/>
          <a:p>
            <a:pPr marL="0" indent="0">
              <a:buNone/>
            </a:pPr>
            <a:r>
              <a:rPr lang="en-CA" b="1" dirty="0" smtClean="0"/>
              <a:t>Questions about Mental Health and Addictions Data Standards?</a:t>
            </a:r>
            <a:r>
              <a:rPr lang="en-CA" dirty="0" smtClean="0"/>
              <a:t/>
            </a:r>
            <a:br>
              <a:rPr lang="en-CA" dirty="0" smtClean="0"/>
            </a:br>
            <a:r>
              <a:rPr lang="en-CA" dirty="0" smtClean="0"/>
              <a:t/>
            </a:r>
            <a:br>
              <a:rPr lang="en-CA" dirty="0" smtClean="0"/>
            </a:br>
            <a:r>
              <a:rPr lang="en-CA" dirty="0" smtClean="0"/>
              <a:t>Download at: </a:t>
            </a:r>
            <a:r>
              <a:rPr lang="en-CA" dirty="0" smtClean="0">
                <a:hlinkClick r:id="rId2"/>
              </a:rPr>
              <a:t>datastandards.northeasthealthline.ca</a:t>
            </a:r>
            <a:r>
              <a:rPr lang="en-CA" dirty="0" smtClean="0"/>
              <a:t>  </a:t>
            </a:r>
            <a:br>
              <a:rPr lang="en-CA" dirty="0" smtClean="0"/>
            </a:br>
            <a:r>
              <a:rPr lang="en-CA" dirty="0" smtClean="0"/>
              <a:t>Questions to: </a:t>
            </a:r>
            <a:r>
              <a:rPr lang="en-CA" dirty="0" smtClean="0">
                <a:hlinkClick r:id="rId3"/>
              </a:rPr>
              <a:t>usersupport@thehealthline.ca</a:t>
            </a:r>
            <a:r>
              <a:rPr lang="en-CA" dirty="0" smtClean="0"/>
              <a:t> </a:t>
            </a:r>
          </a:p>
          <a:p>
            <a:pPr marL="0" indent="0">
              <a:buNone/>
            </a:pPr>
            <a:r>
              <a:rPr lang="en-CA" b="1" dirty="0" smtClean="0"/>
              <a:t>Questions about the MH&amp;A referral form and Connect.NorthEasthealthline.ca project?</a:t>
            </a:r>
            <a:r>
              <a:rPr lang="en-CA" dirty="0" smtClean="0"/>
              <a:t/>
            </a:r>
            <a:br>
              <a:rPr lang="en-CA" dirty="0" smtClean="0"/>
            </a:br>
            <a:r>
              <a:rPr lang="en-CA" dirty="0" smtClean="0"/>
              <a:t/>
            </a:r>
            <a:br>
              <a:rPr lang="en-CA" dirty="0" smtClean="0"/>
            </a:br>
            <a:r>
              <a:rPr lang="en-CA" dirty="0" smtClean="0"/>
              <a:t>Jennifer Michaud, </a:t>
            </a:r>
            <a:r>
              <a:rPr lang="en-CA" dirty="0" smtClean="0">
                <a:hlinkClick r:id="rId4"/>
              </a:rPr>
              <a:t>Jennifer.Michaud@LHINS.ON.CA</a:t>
            </a:r>
            <a:r>
              <a:rPr lang="en-CA" dirty="0" smtClean="0"/>
              <a:t> </a:t>
            </a:r>
          </a:p>
          <a:p>
            <a:pPr marL="0" indent="0">
              <a:buNone/>
            </a:pPr>
            <a:r>
              <a:rPr lang="en-CA" b="1" dirty="0" smtClean="0"/>
              <a:t>Questions about how to use Connect.NorthEasthealhtline.ca? </a:t>
            </a:r>
            <a:br>
              <a:rPr lang="en-CA" b="1" dirty="0" smtClean="0"/>
            </a:br>
            <a:r>
              <a:rPr lang="en-CA" dirty="0" smtClean="0">
                <a:hlinkClick r:id="rId5"/>
              </a:rPr>
              <a:t>Connect@NorthEasthealthline.ca</a:t>
            </a:r>
            <a:r>
              <a:rPr lang="en-CA" dirty="0" smtClean="0"/>
              <a:t> </a:t>
            </a:r>
          </a:p>
          <a:p>
            <a:pPr marL="0" indent="0">
              <a:buNone/>
            </a:pPr>
            <a:r>
              <a:rPr lang="en-CA" dirty="0" smtClean="0"/>
              <a:t/>
            </a:r>
            <a:br>
              <a:rPr lang="en-CA" dirty="0" smtClean="0"/>
            </a:br>
            <a:endParaRPr lang="en-CA" dirty="0"/>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44</a:t>
            </a:fld>
            <a:endParaRPr lang="en-CA" altLang="en-US" dirty="0"/>
          </a:p>
        </p:txBody>
      </p:sp>
    </p:spTree>
    <p:extLst>
      <p:ext uri="{BB962C8B-B14F-4D97-AF65-F5344CB8AC3E}">
        <p14:creationId xmlns:p14="http://schemas.microsoft.com/office/powerpoint/2010/main" val="2815075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29" y="587375"/>
            <a:ext cx="8788400" cy="566511"/>
          </a:xfrm>
        </p:spPr>
        <p:txBody>
          <a:bodyPr/>
          <a:lstStyle/>
          <a:p>
            <a:pPr algn="ct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Using the Web</a:t>
            </a:r>
            <a:endParaRPr lang="en-US" sz="4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5</a:t>
            </a:fld>
            <a:endParaRPr lang="en-CA" altLang="en-US" dirty="0"/>
          </a:p>
        </p:txBody>
      </p:sp>
      <p:pic>
        <p:nvPicPr>
          <p:cNvPr id="5" name="Content Placeholder 4"/>
          <p:cNvPicPr>
            <a:picLocks noGrp="1" noChangeAspect="1"/>
          </p:cNvPicPr>
          <p:nvPr>
            <p:ph idx="1"/>
          </p:nvPr>
        </p:nvPicPr>
        <p:blipFill>
          <a:blip r:embed="rId2"/>
          <a:stretch>
            <a:fillRect/>
          </a:stretch>
        </p:blipFill>
        <p:spPr>
          <a:xfrm>
            <a:off x="1318578" y="1360713"/>
            <a:ext cx="7074308" cy="47041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33416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8" y="2276475"/>
            <a:ext cx="3711934" cy="1810163"/>
          </a:xfrm>
        </p:spPr>
        <p:txBody>
          <a:bodyPr/>
          <a:lstStyle/>
          <a:p>
            <a:pPr algn="ctr"/>
            <a:r>
              <a:rPr lang="en-US" sz="4800" dirty="0" smtClean="0">
                <a:latin typeface="Arial Unicode MS" panose="020B0604020202020204" pitchFamily="34" charset="-128"/>
                <a:ea typeface="Arial Unicode MS" panose="020B0604020202020204" pitchFamily="34" charset="-128"/>
                <a:cs typeface="Arial Unicode MS" panose="020B0604020202020204" pitchFamily="34" charset="-128"/>
              </a:rPr>
              <a:t>Using </a:t>
            </a:r>
            <a:r>
              <a:rPr lang="en-US" sz="6600" dirty="0">
                <a:latin typeface="Arial Unicode MS" panose="020B0604020202020204" pitchFamily="34" charset="-128"/>
                <a:ea typeface="Arial Unicode MS" panose="020B0604020202020204" pitchFamily="34" charset="-128"/>
                <a:cs typeface="Arial Unicode MS" panose="020B0604020202020204" pitchFamily="34" charset="-128"/>
                <a:sym typeface="Wingdings 2" panose="05020102010507070707" pitchFamily="18" charset="2"/>
              </a:rPr>
              <a:t></a:t>
            </a:r>
            <a:r>
              <a:rPr lang="en-US" sz="4800" dirty="0" smtClean="0">
                <a:latin typeface="Arial Unicode MS" panose="020B0604020202020204" pitchFamily="34" charset="-128"/>
                <a:ea typeface="Arial Unicode MS" panose="020B0604020202020204" pitchFamily="34" charset="-128"/>
                <a:cs typeface="Arial Unicode MS" panose="020B0604020202020204" pitchFamily="34" charset="-128"/>
              </a:rPr>
              <a:t> Referral</a:t>
            </a:r>
            <a:endParaRPr lang="en-US"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p:cNvSpPr/>
          <p:nvPr/>
        </p:nvSpPr>
        <p:spPr bwMode="auto">
          <a:xfrm>
            <a:off x="0" y="6591300"/>
            <a:ext cx="9144000" cy="266700"/>
          </a:xfrm>
          <a:prstGeom prst="rect">
            <a:avLst/>
          </a:prstGeom>
          <a:solidFill>
            <a:srgbClr val="693A7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anose="02020603050405020304" pitchFamily="18" charset="0"/>
            </a:endParaRPr>
          </a:p>
        </p:txBody>
      </p:sp>
      <p:sp>
        <p:nvSpPr>
          <p:cNvPr id="3" name="Slide Number Placeholder 2"/>
          <p:cNvSpPr>
            <a:spLocks noGrp="1"/>
          </p:cNvSpPr>
          <p:nvPr>
            <p:ph type="sldNum" sz="quarter" idx="12"/>
          </p:nvPr>
        </p:nvSpPr>
        <p:spPr/>
        <p:txBody>
          <a:bodyPr/>
          <a:lstStyle/>
          <a:p>
            <a:fld id="{EB98B62D-60BB-408B-B603-7340AE0735C2}" type="slidenum">
              <a:rPr lang="en-CA" altLang="en-US" smtClean="0"/>
              <a:pPr/>
              <a:t>6</a:t>
            </a:fld>
            <a:endParaRPr lang="en-CA" altLang="en-US" dirty="0"/>
          </a:p>
        </p:txBody>
      </p:sp>
      <p:pic>
        <p:nvPicPr>
          <p:cNvPr id="5" name="Picture 4"/>
          <p:cNvPicPr>
            <a:picLocks noChangeAspect="1"/>
          </p:cNvPicPr>
          <p:nvPr/>
        </p:nvPicPr>
        <p:blipFill>
          <a:blip r:embed="rId2"/>
          <a:stretch>
            <a:fillRect/>
          </a:stretch>
        </p:blipFill>
        <p:spPr>
          <a:xfrm>
            <a:off x="4171341" y="429012"/>
            <a:ext cx="4746237" cy="6051040"/>
          </a:xfrm>
          <a:prstGeom prst="rect">
            <a:avLst/>
          </a:prstGeom>
        </p:spPr>
      </p:pic>
    </p:spTree>
    <p:extLst>
      <p:ext uri="{BB962C8B-B14F-4D97-AF65-F5344CB8AC3E}">
        <p14:creationId xmlns:p14="http://schemas.microsoft.com/office/powerpoint/2010/main" val="17770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34060"/>
            <a:ext cx="7772400" cy="605321"/>
          </a:xfrm>
        </p:spPr>
        <p:txBody>
          <a:bodyPr/>
          <a:lstStyle/>
          <a:p>
            <a:r>
              <a:rPr lang="en-US" sz="4000" dirty="0" smtClean="0">
                <a:latin typeface="Arial" panose="020B0604020202020204" pitchFamily="34" charset="0"/>
                <a:ea typeface="Arial Unicode MS" panose="020B0604020202020204" pitchFamily="34" charset="-128"/>
                <a:cs typeface="Arial" panose="020B0604020202020204" pitchFamily="34" charset="0"/>
              </a:rPr>
              <a:t>Why?</a:t>
            </a:r>
            <a:endParaRPr lang="en-US" sz="4000" dirty="0">
              <a:latin typeface="Arial" panose="020B0604020202020204" pitchFamily="34" charset="0"/>
              <a:ea typeface="Arial Unicode MS" panose="020B0604020202020204" pitchFamily="34" charset="-128"/>
              <a:cs typeface="Arial" panose="020B0604020202020204" pitchFamily="34" charset="0"/>
            </a:endParaRPr>
          </a:p>
        </p:txBody>
      </p:sp>
      <p:sp>
        <p:nvSpPr>
          <p:cNvPr id="3" name="Content Placeholder 2"/>
          <p:cNvSpPr>
            <a:spLocks noGrp="1"/>
          </p:cNvSpPr>
          <p:nvPr>
            <p:ph idx="1"/>
          </p:nvPr>
        </p:nvSpPr>
        <p:spPr>
          <a:xfrm>
            <a:off x="3870960" y="1967562"/>
            <a:ext cx="5105400" cy="3791904"/>
          </a:xfrm>
        </p:spPr>
        <p:txBody>
          <a:bodyPr/>
          <a:lstStyle/>
          <a:p>
            <a:pPr marL="114300" indent="0">
              <a:buNone/>
            </a:pP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From the perspective of the referring source…</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48 LHIN-funded MH&amp;A providers</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Difficult to keep tabs on all of the services and eligibility criteria</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Facilitates access and transitions for  referring providers and clients </a:t>
            </a:r>
          </a:p>
          <a:p>
            <a:pPr indent="-346075"/>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indent="-346075"/>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6" y="1957563"/>
            <a:ext cx="3396614" cy="4367037"/>
          </a:xfrm>
          <a:prstGeom prst="rect">
            <a:avLst/>
          </a:prstGeom>
          <a:ln w="3175" cap="sq">
            <a:solidFill>
              <a:schemeClr val="tx1"/>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2"/>
          </p:nvPr>
        </p:nvSpPr>
        <p:spPr/>
        <p:txBody>
          <a:bodyPr/>
          <a:lstStyle/>
          <a:p>
            <a:fld id="{EB98B62D-60BB-408B-B603-7340AE0735C2}" type="slidenum">
              <a:rPr lang="en-CA" altLang="en-US" smtClean="0"/>
              <a:pPr/>
              <a:t>7</a:t>
            </a:fld>
            <a:endParaRPr lang="en-CA" altLang="en-US" dirty="0"/>
          </a:p>
        </p:txBody>
      </p:sp>
    </p:spTree>
    <p:extLst>
      <p:ext uri="{BB962C8B-B14F-4D97-AF65-F5344CB8AC3E}">
        <p14:creationId xmlns:p14="http://schemas.microsoft.com/office/powerpoint/2010/main" val="3654601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734060"/>
            <a:ext cx="7772400" cy="605321"/>
          </a:xfrm>
        </p:spPr>
        <p:txBody>
          <a:bodyPr/>
          <a:lstStyle/>
          <a:p>
            <a:r>
              <a:rPr lang="en-US" sz="3600" dirty="0" smtClean="0">
                <a:latin typeface="Arial" panose="020B0604020202020204" pitchFamily="34" charset="0"/>
                <a:ea typeface="Arial Unicode MS" panose="020B0604020202020204" pitchFamily="34" charset="-128"/>
                <a:cs typeface="Arial" panose="020B0604020202020204" pitchFamily="34" charset="0"/>
              </a:rPr>
              <a:t>Why?</a:t>
            </a:r>
            <a:endParaRPr lang="en-US" sz="3600" dirty="0">
              <a:latin typeface="Arial" panose="020B0604020202020204" pitchFamily="34" charset="0"/>
              <a:ea typeface="Arial Unicode MS" panose="020B0604020202020204" pitchFamily="34" charset="-128"/>
              <a:cs typeface="Arial" panose="020B0604020202020204" pitchFamily="34" charset="0"/>
            </a:endParaRPr>
          </a:p>
        </p:txBody>
      </p:sp>
      <p:sp>
        <p:nvSpPr>
          <p:cNvPr id="3" name="Content Placeholder 2"/>
          <p:cNvSpPr>
            <a:spLocks noGrp="1"/>
          </p:cNvSpPr>
          <p:nvPr>
            <p:ph idx="1"/>
          </p:nvPr>
        </p:nvSpPr>
        <p:spPr>
          <a:xfrm>
            <a:off x="3642361" y="807720"/>
            <a:ext cx="5177790" cy="4951746"/>
          </a:xfrm>
        </p:spPr>
        <p:txBody>
          <a:bodyPr/>
          <a:lstStyle/>
          <a:p>
            <a:pPr marL="114300" indent="0">
              <a:buNone/>
            </a:pP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From the perspective of MH&amp;A organizations receiving referrals …</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Majority are small organizations</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Intake person sometimes also service provider</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indent="-346075"/>
            <a:r>
              <a:rPr lang="en-US" dirty="0">
                <a:latin typeface="Arial Unicode MS" panose="020B0604020202020204" pitchFamily="34" charset="-128"/>
                <a:ea typeface="Arial Unicode MS" panose="020B0604020202020204" pitchFamily="34" charset="-128"/>
                <a:cs typeface="Arial Unicode MS" panose="020B0604020202020204" pitchFamily="34" charset="-128"/>
              </a:rPr>
              <a:t>Referrals from provider and public</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Referrals from 5 different pathways</a:t>
            </a:r>
          </a:p>
          <a:p>
            <a:pPr indent="-346075"/>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Phone, fax, email, drop by visits</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indent="-346075"/>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indent="-346075"/>
            <a:endParaRPr 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EB98B62D-60BB-408B-B603-7340AE0735C2}" type="slidenum">
              <a:rPr lang="en-CA" altLang="en-US" smtClean="0"/>
              <a:pPr/>
              <a:t>8</a:t>
            </a:fld>
            <a:endParaRPr lang="en-CA"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14" y="1967561"/>
            <a:ext cx="3286579" cy="3547868"/>
          </a:xfrm>
          <a:prstGeom prst="rect">
            <a:avLst/>
          </a:prstGeom>
        </p:spPr>
      </p:pic>
    </p:spTree>
    <p:extLst>
      <p:ext uri="{BB962C8B-B14F-4D97-AF65-F5344CB8AC3E}">
        <p14:creationId xmlns:p14="http://schemas.microsoft.com/office/powerpoint/2010/main" val="62117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Any of this sounding familiar?</a:t>
            </a:r>
            <a:r>
              <a:rPr lang="en-US" dirty="0"/>
              <a:t/>
            </a:r>
            <a:br>
              <a:rPr lang="en-US" dirty="0"/>
            </a:br>
            <a:endParaRPr lang="en-US" dirty="0"/>
          </a:p>
        </p:txBody>
      </p:sp>
      <p:sp>
        <p:nvSpPr>
          <p:cNvPr id="10" name="Content Placeholder 9"/>
          <p:cNvSpPr>
            <a:spLocks noGrp="1"/>
          </p:cNvSpPr>
          <p:nvPr>
            <p:ph idx="1"/>
          </p:nvPr>
        </p:nvSpPr>
        <p:spPr>
          <a:xfrm>
            <a:off x="131886" y="1204546"/>
            <a:ext cx="8941776" cy="4891454"/>
          </a:xfrm>
        </p:spPr>
        <p:txBody>
          <a:bodyPr/>
          <a:lstStyle/>
          <a:p>
            <a:pPr marL="0" indent="0">
              <a:buNone/>
            </a:pPr>
            <a:r>
              <a:rPr lang="en-US" sz="2400" dirty="0"/>
              <a:t>Let’s take a quick step </a:t>
            </a:r>
            <a:r>
              <a:rPr lang="en-US" sz="2400" dirty="0" smtClean="0"/>
              <a:t>back to October 2015</a:t>
            </a:r>
            <a:endParaRPr lang="en-US" sz="2400" dirty="0"/>
          </a:p>
          <a:p>
            <a:r>
              <a:rPr lang="en-US" sz="2400" dirty="0" smtClean="0"/>
              <a:t>Launch of </a:t>
            </a:r>
            <a:r>
              <a:rPr lang="en-US" sz="2400" dirty="0" smtClean="0">
                <a:hlinkClick r:id="rId3"/>
              </a:rPr>
              <a:t>www.northeastcss.ca</a:t>
            </a:r>
            <a:endParaRPr lang="en-US" sz="2400" dirty="0" smtClean="0"/>
          </a:p>
          <a:p>
            <a:r>
              <a:rPr lang="en-US" sz="2400" u="sng" dirty="0" smtClean="0"/>
              <a:t>Single authoritative source of information</a:t>
            </a:r>
            <a:r>
              <a:rPr lang="en-US" sz="2400" dirty="0" smtClean="0"/>
              <a:t> on the web for Home and Community Care (CSS)</a:t>
            </a:r>
          </a:p>
          <a:p>
            <a:r>
              <a:rPr lang="en-US" sz="2400" dirty="0" smtClean="0"/>
              <a:t>Still going strong and will continue! </a:t>
            </a:r>
          </a:p>
          <a:p>
            <a:r>
              <a:rPr lang="en-US" sz="2400" dirty="0" smtClean="0"/>
              <a:t>NEW site will include Home and Community Care (CSS) and MH&amp;A – simply rolled up into one website.</a:t>
            </a:r>
          </a:p>
          <a:p>
            <a:r>
              <a:rPr lang="en-US" sz="2400" dirty="0" smtClean="0"/>
              <a:t>Anyone clicking on </a:t>
            </a:r>
            <a:r>
              <a:rPr lang="en-US" sz="2400" dirty="0" smtClean="0">
                <a:hlinkClick r:id="rId3"/>
              </a:rPr>
              <a:t>www.northeastcss.ca</a:t>
            </a:r>
            <a:r>
              <a:rPr lang="en-US" sz="2400" dirty="0" smtClean="0"/>
              <a:t> will simply be automatically redirected to connect.northeasthealthline.ca</a:t>
            </a:r>
          </a:p>
          <a:p>
            <a:pPr marL="0" indent="0">
              <a:buNone/>
            </a:pPr>
            <a:endParaRPr lang="en-US" sz="2400" dirty="0" smtClean="0"/>
          </a:p>
          <a:p>
            <a:endParaRPr lang="en-US" sz="3000" dirty="0" smtClean="0"/>
          </a:p>
          <a:p>
            <a:pPr marL="0" indent="0">
              <a:buNone/>
            </a:pPr>
            <a:endParaRPr lang="en-US" sz="3000" dirty="0"/>
          </a:p>
        </p:txBody>
      </p:sp>
      <p:sp>
        <p:nvSpPr>
          <p:cNvPr id="2" name="Slide Number Placeholder 1"/>
          <p:cNvSpPr>
            <a:spLocks noGrp="1"/>
          </p:cNvSpPr>
          <p:nvPr>
            <p:ph type="sldNum" sz="quarter" idx="12"/>
          </p:nvPr>
        </p:nvSpPr>
        <p:spPr/>
        <p:txBody>
          <a:bodyPr/>
          <a:lstStyle/>
          <a:p>
            <a:fld id="{EB98B62D-60BB-408B-B603-7340AE0735C2}" type="slidenum">
              <a:rPr lang="en-CA" altLang="en-US" smtClean="0"/>
              <a:pPr/>
              <a:t>9</a:t>
            </a:fld>
            <a:endParaRPr lang="en-CA" altLang="en-US" dirty="0"/>
          </a:p>
        </p:txBody>
      </p:sp>
    </p:spTree>
    <p:extLst>
      <p:ext uri="{BB962C8B-B14F-4D97-AF65-F5344CB8AC3E}">
        <p14:creationId xmlns:p14="http://schemas.microsoft.com/office/powerpoint/2010/main" val="316149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Office Theme">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LHIN Document" ma:contentTypeID="0x010100F5CC782DE02E0A46B8583BABC5F01BA000EA93E11CD284D34B8C331CE37630B672" ma:contentTypeVersion="27" ma:contentTypeDescription="" ma:contentTypeScope="" ma:versionID="9582db611c78a10e27be644c136f140b">
  <xsd:schema xmlns:xsd="http://www.w3.org/2001/XMLSchema" xmlns:xs="http://www.w3.org/2001/XMLSchema" xmlns:p="http://schemas.microsoft.com/office/2006/metadata/properties" xmlns:ns1="http://schemas.microsoft.com/sharepoint/v3" xmlns:ns2="ace8a13e-82a4-4a5e-91b5-6f8894e54366" xmlns:ns3="a3d71736-a0a0-4c21-88c8-8a2a4e50cf95" xmlns:ns4="77f56e56-7eb9-40f1-873e-f877521e69ba" xmlns:ns5="http://schemas.microsoft.com/sharepoint/v4" xmlns:ns6="51975e0a-3a91-45cc-ad32-5bdd5e677cc4" targetNamespace="http://schemas.microsoft.com/office/2006/metadata/properties" ma:root="true" ma:fieldsID="6571aed86211fc35688343f88499bc91" ns1:_="" ns2:_="" ns3:_="" ns4:_="" ns5:_="" ns6:_="">
    <xsd:import namespace="http://schemas.microsoft.com/sharepoint/v3"/>
    <xsd:import namespace="ace8a13e-82a4-4a5e-91b5-6f8894e54366"/>
    <xsd:import namespace="a3d71736-a0a0-4c21-88c8-8a2a4e50cf95"/>
    <xsd:import namespace="77f56e56-7eb9-40f1-873e-f877521e69ba"/>
    <xsd:import namespace="http://schemas.microsoft.com/sharepoint/v4"/>
    <xsd:import namespace="51975e0a-3a91-45cc-ad32-5bdd5e677cc4"/>
    <xsd:element name="properties">
      <xsd:complexType>
        <xsd:sequence>
          <xsd:element name="documentManagement">
            <xsd:complexType>
              <xsd:all>
                <xsd:element ref="ns2:LHIN_x0020_Document" minOccurs="0"/>
                <xsd:element ref="ns1:RoutingRuleDescription" minOccurs="0"/>
                <xsd:element ref="ns2:Effective_x0020_Date" minOccurs="0"/>
                <xsd:element ref="ns2:Fiscal_x0020_Year" minOccurs="0"/>
                <xsd:element ref="ns3:HSP" minOccurs="0"/>
                <xsd:element ref="ns2:Sector" minOccurs="0"/>
                <xsd:element ref="ns4:Program" minOccurs="0"/>
                <xsd:element ref="ns4:_dlc_DocId" minOccurs="0"/>
                <xsd:element ref="ns4:_dlc_DocIdUrl" minOccurs="0"/>
                <xsd:element ref="ns4:_dlc_DocIdPersistId" minOccurs="0"/>
                <xsd:element ref="ns5:IconOverlay" minOccurs="0"/>
                <xsd:element ref="ns6:Program_x0028_ne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Use shorter filenames and longer descriptions"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e8a13e-82a4-4a5e-91b5-6f8894e54366" elementFormDefault="qualified">
    <xsd:import namespace="http://schemas.microsoft.com/office/2006/documentManagement/types"/>
    <xsd:import namespace="http://schemas.microsoft.com/office/infopath/2007/PartnerControls"/>
    <xsd:element name="LHIN_x0020_Document" ma:index="1" nillable="true" ma:displayName="LHIN Document" ma:format="Dropdown" ma:internalName="LHIN_x0020_Document">
      <xsd:simpleType>
        <xsd:restriction base="dms:Choice">
          <xsd:enumeration value="Action Item"/>
          <xsd:enumeration value="Advertisement"/>
          <xsd:enumeration value="Agenda"/>
          <xsd:enumeration value="Agreement/Contract"/>
          <xsd:enumeration value="Appendix"/>
          <xsd:enumeration value="Attestation"/>
          <xsd:enumeration value="Backgrounder"/>
          <xsd:enumeration value="Briefing Note"/>
          <xsd:enumeration value="Business Case"/>
          <xsd:enumeration value="Checklist"/>
          <xsd:enumeration value="Closed Session"/>
          <xsd:enumeration value="Constating Documents"/>
          <xsd:enumeration value="Contact List"/>
          <xsd:enumeration value="Data"/>
          <xsd:enumeration value="Declarations"/>
          <xsd:enumeration value="Evaluation"/>
          <xsd:enumeration value="Form"/>
          <xsd:enumeration value="Fax"/>
          <xsd:enumeration value="Graphic/Images"/>
          <xsd:enumeration value="Integration Decisions"/>
          <xsd:enumeration value="Labels &amp; Tent Cards"/>
          <xsd:enumeration value="Legal"/>
          <xsd:enumeration value="Legislation"/>
          <xsd:enumeration value="Letters/Correspondance"/>
          <xsd:enumeration value="Meeting Minutes"/>
          <xsd:enumeration value="Members"/>
          <xsd:enumeration value="Memo"/>
          <xsd:enumeration value="Newsletters"/>
          <xsd:enumeration value="Notice of Decision"/>
          <xsd:enumeration value="Orientation"/>
          <xsd:enumeration value="Other"/>
          <xsd:enumeration value="Presentation"/>
          <xsd:enumeration value="Procurement"/>
          <xsd:enumeration value="Project Document"/>
          <xsd:enumeration value="Proposal"/>
          <xsd:enumeration value="Policies/Procedures"/>
          <xsd:enumeration value="Recruitment"/>
          <xsd:enumeration value="Report"/>
          <xsd:enumeration value="Resource Tool"/>
          <xsd:enumeration value="Spreadsheet"/>
          <xsd:enumeration value="Survey &amp; Feedback"/>
          <xsd:enumeration value="Templates"/>
          <xsd:enumeration value="Toolkit"/>
        </xsd:restriction>
      </xsd:simpleType>
    </xsd:element>
    <xsd:element name="Effective_x0020_Date" ma:index="3" nillable="true" ma:displayName="Effective Date" ma:format="DateOnly" ma:internalName="Effective_x0020_Date">
      <xsd:simpleType>
        <xsd:restriction base="dms:DateTime"/>
      </xsd:simpleType>
    </xsd:element>
    <xsd:element name="Fiscal_x0020_Year" ma:index="4" nillable="true" ma:displayName="Fiscal Year" ma:default="2015/16" ma:format="Dropdown" ma:internalName="Fiscal_x0020_Year">
      <xsd:simpleType>
        <xsd:restriction base="dms:Choice">
          <xsd:enumeration value="N/A"/>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Pre 2005/06"/>
        </xsd:restriction>
      </xsd:simpleType>
    </xsd:element>
    <xsd:element name="Sector" ma:index="6" nillable="true" ma:displayName="Sector" ma:format="Dropdown" ma:internalName="Sector">
      <xsd:simpleType>
        <xsd:restriction base="dms:Choice">
          <xsd:enumeration value="Aboriginal"/>
          <xsd:enumeration value="Community Care Access Centre"/>
          <xsd:enumeration value="Community Health Centres"/>
          <xsd:enumeration value="Community Support Services"/>
          <xsd:enumeration value="Family Health Teams"/>
          <xsd:enumeration value="French Lanuage Entity"/>
          <xsd:enumeration value="Hospital"/>
          <xsd:enumeration value="Long Term Care"/>
          <xsd:enumeration value="Mental Health &amp; Addictions"/>
          <xsd:enumeration value="Ministry of Health"/>
          <xsd:enumeration value="Other Primary Health Care"/>
          <xsd:enumeration value="Stake Holders"/>
          <xsd:enumeration value="All"/>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a3d71736-a0a0-4c21-88c8-8a2a4e50cf95" elementFormDefault="qualified">
    <xsd:import namespace="http://schemas.microsoft.com/office/2006/documentManagement/types"/>
    <xsd:import namespace="http://schemas.microsoft.com/office/infopath/2007/PartnerControls"/>
    <xsd:element name="HSP" ma:index="5" nillable="true" ma:displayName="HSP" ma:internalName="HS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f56e56-7eb9-40f1-873e-f877521e69ba" elementFormDefault="qualified">
    <xsd:import namespace="http://schemas.microsoft.com/office/2006/documentManagement/types"/>
    <xsd:import namespace="http://schemas.microsoft.com/office/infopath/2007/PartnerControls"/>
    <xsd:element name="Program" ma:index="7" nillable="true" ma:displayName="Program" ma:format="Dropdown" ma:internalName="Program">
      <xsd:simpleType>
        <xsd:restriction base="dms:Choice">
          <xsd:enumeration value="Aging at Home"/>
          <xsd:enumeration value="Cancer Care Ontario"/>
          <xsd:enumeration value="Care Connectors"/>
          <xsd:enumeration value="Eating Disorder Awareness and Prevention"/>
          <xsd:enumeration value="e-Health"/>
          <xsd:enumeration value="Funding Formula"/>
          <xsd:enumeration value="Health Infrastructure Renewal Fund"/>
          <xsd:enumeration value="High Growth Funding"/>
          <xsd:enumeration value="LHIN Operations"/>
          <xsd:enumeration value="Ministry Initiatives"/>
          <xsd:enumeration value="New LHIN Funding"/>
          <xsd:enumeration value="Post Construction Operating Plan"/>
          <xsd:enumeration value="Provincial Priorities"/>
          <xsd:enumeration value="Reallocation"/>
          <xsd:enumeration value="Recoveries"/>
          <xsd:enumeration value="Urgent Priorities Fund"/>
          <xsd:enumeration value="Wait Time"/>
          <xsd:enumeration value="Other"/>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975e0a-3a91-45cc-ad32-5bdd5e677cc4" elementFormDefault="qualified">
    <xsd:import namespace="http://schemas.microsoft.com/office/2006/documentManagement/types"/>
    <xsd:import namespace="http://schemas.microsoft.com/office/infopath/2007/PartnerControls"/>
    <xsd:element name="Program_x0028_ne_x0029_" ma:index="19" nillable="true" ma:displayName="NE Program" ma:description="Contact michel.oconnor@lhins.on.ca to suggest an addition to this list of NE LHIN specific programs" ma:format="Dropdown" ma:internalName="Program_x0028_ne_x0029_">
      <xsd:simpleType>
        <xsd:restriction base="dms:Choice">
          <xsd:enumeration value="[N/A]"/>
          <xsd:enumeration value="Aboriginal &amp; FN"/>
          <xsd:enumeration value="Aging at Home"/>
          <xsd:enumeration value="Algoma Anchor Agency"/>
          <xsd:enumeration value="Assess and Restore"/>
          <xsd:enumeration value="Assisted Living"/>
          <xsd:enumeration value="Behavioural Supports Ontario (BSO)"/>
          <xsd:enumeration value="Cancer Care Ontario"/>
          <xsd:enumeration value="Care Connectors"/>
          <xsd:enumeration value="Chronic Disease"/>
          <xsd:enumeration value="Chronic Disease - Diabetes"/>
          <xsd:enumeration value="Chronic Disease - Stroke"/>
          <xsd:enumeration value="Community Funding"/>
          <xsd:enumeration value="CritiCall"/>
          <xsd:enumeration value="Critical Care Nurse Training"/>
          <xsd:enumeration value="e-Health - EMR"/>
          <xsd:enumeration value="e-Health - Telehomecare"/>
          <xsd:enumeration value="e-Health - Other"/>
          <xsd:enumeration value="ED / ALC"/>
          <xsd:enumeration value="Exercise and Falls Prevention"/>
          <xsd:enumeration value="French Language Health Services"/>
          <xsd:enumeration value="From At Risk to At Promise"/>
          <xsd:enumeration value="Funding Formula"/>
          <xsd:enumeration value="Health System Funding Reform"/>
          <xsd:enumeration value="Health Infrastructure Renewal Fund"/>
          <xsd:enumeration value="Health Links"/>
          <xsd:enumeration value="High Growth Funding"/>
          <xsd:enumeration value="HIRF"/>
          <xsd:enumeration value="Integration"/>
          <xsd:enumeration value="Joint Assessment"/>
          <xsd:enumeration value="LHIN Operations"/>
          <xsd:enumeration value="Life and Limb"/>
          <xsd:enumeration value="LTCH"/>
          <xsd:enumeration value="LTCH - CCP"/>
          <xsd:enumeration value="LTCH - EldCap"/>
          <xsd:enumeration value="LTCH - SS Respite"/>
          <xsd:enumeration value="Maternal Child"/>
          <xsd:enumeration value="MH and SA"/>
          <xsd:enumeration value="MH - Community Mental Health"/>
          <xsd:enumeration value="MH - Substance Abuse"/>
          <xsd:enumeration value="Ministry Initiatives"/>
          <xsd:enumeration value="Municipal Tax Grants"/>
          <xsd:enumeration value="New LHIN Funding"/>
          <xsd:enumeration value="Nurse Practitioner"/>
          <xsd:enumeration value="Palliative Care"/>
          <xsd:enumeration value="Physiotherapy"/>
          <xsd:enumeration value="Post Construction Operating Plan"/>
          <xsd:enumeration value="Primary Care"/>
          <xsd:enumeration value="Provincial Priorities"/>
          <xsd:enumeration value="Provincial Programs"/>
          <xsd:enumeration value="PSW Wage Enhancement"/>
          <xsd:enumeration value="Public Health"/>
          <xsd:enumeration value="Quality Based Procedures"/>
          <xsd:enumeration value="Quality Improvement"/>
          <xsd:enumeration value="Reallocation"/>
          <xsd:enumeration value="Recoveries"/>
          <xsd:enumeration value="Rehab"/>
          <xsd:enumeration value="SAA Administration"/>
          <xsd:enumeration value="Senior Friendly Hospitals"/>
          <xsd:enumeration value="Small Hospital Funding"/>
          <xsd:enumeration value="Urgent Priorities Fund"/>
          <xsd:enumeration value="Wait Times"/>
          <xsd:enumeration value="Working Funds Initiative"/>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9d11c96e-02d6-440f-a658-0f5809387797" ContentTypeId="0x010100F5CC782DE02E0A46B8583BABC5F01BA0" PreviousValue="false"/>
</file>

<file path=customXml/item4.xml><?xml version="1.0" encoding="utf-8"?>
<p:properties xmlns:p="http://schemas.microsoft.com/office/2006/metadata/properties" xmlns:xsi="http://www.w3.org/2001/XMLSchema-instance" xmlns:pc="http://schemas.microsoft.com/office/infopath/2007/PartnerControls">
  <documentManagement>
    <Sector xmlns="ace8a13e-82a4-4a5e-91b5-6f8894e54366">All</Sector>
    <Program xmlns="77f56e56-7eb9-40f1-873e-f877521e69ba" xsi:nil="true"/>
    <_dlc_DocId xmlns="77f56e56-7eb9-40f1-873e-f877521e69ba">DCNNMPJYQ5W5-106-1704</_dlc_DocId>
    <Effective_x0020_Date xmlns="ace8a13e-82a4-4a5e-91b5-6f8894e54366">2014-03-05T05:00:00+00:00</Effective_x0020_Date>
    <_dlc_DocIdUrl xmlns="77f56e56-7eb9-40f1-873e-f877521e69ba">
      <Url>http://portal.lhins.on.ca/ne/operations/ehealth/_layouts/DocIdRedir.aspx?ID=DCNNMPJYQ5W5-106-1704</Url>
      <Description>DCNNMPJYQ5W5-106-1704</Description>
    </_dlc_DocIdUrl>
    <HSP xmlns="a3d71736-a0a0-4c21-88c8-8a2a4e50cf95" xsi:nil="true"/>
    <LHIN_x0020_Document xmlns="ace8a13e-82a4-4a5e-91b5-6f8894e54366">Templates</LHIN_x0020_Document>
    <Fiscal_x0020_Year xmlns="ace8a13e-82a4-4a5e-91b5-6f8894e54366">2014/15</Fiscal_x0020_Year>
    <RoutingRuleDescription xmlns="http://schemas.microsoft.com/sharepoint/v3">Presentation Template</RoutingRuleDescription>
    <IconOverlay xmlns="http://schemas.microsoft.com/sharepoint/v4" xsi:nil="true"/>
    <Program_x0028_ne_x0029_ xmlns="51975e0a-3a91-45cc-ad32-5bdd5e677cc4"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4460C0-AD5A-49C8-B84E-65EEB7739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e8a13e-82a4-4a5e-91b5-6f8894e54366"/>
    <ds:schemaRef ds:uri="a3d71736-a0a0-4c21-88c8-8a2a4e50cf95"/>
    <ds:schemaRef ds:uri="77f56e56-7eb9-40f1-873e-f877521e69ba"/>
    <ds:schemaRef ds:uri="http://schemas.microsoft.com/sharepoint/v4"/>
    <ds:schemaRef ds:uri="51975e0a-3a91-45cc-ad32-5bdd5e677c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C6349B-A7F2-45D9-80FD-A7CD6E16CFEE}">
  <ds:schemaRefs>
    <ds:schemaRef ds:uri="http://schemas.microsoft.com/sharepoint/events"/>
  </ds:schemaRefs>
</ds:datastoreItem>
</file>

<file path=customXml/itemProps3.xml><?xml version="1.0" encoding="utf-8"?>
<ds:datastoreItem xmlns:ds="http://schemas.openxmlformats.org/officeDocument/2006/customXml" ds:itemID="{643C2205-EC2A-4BE8-BF2A-E3A087FDA961}">
  <ds:schemaRefs>
    <ds:schemaRef ds:uri="Microsoft.SharePoint.Taxonomy.ContentTypeSync"/>
  </ds:schemaRefs>
</ds:datastoreItem>
</file>

<file path=customXml/itemProps4.xml><?xml version="1.0" encoding="utf-8"?>
<ds:datastoreItem xmlns:ds="http://schemas.openxmlformats.org/officeDocument/2006/customXml" ds:itemID="{C4C13A22-FE9D-49EA-9AE7-FBDD33964DBE}">
  <ds:schemaRefs>
    <ds:schemaRef ds:uri="http://www.w3.org/XML/1998/namespace"/>
    <ds:schemaRef ds:uri="a3d71736-a0a0-4c21-88c8-8a2a4e50cf95"/>
    <ds:schemaRef ds:uri="http://purl.org/dc/dcmitype/"/>
    <ds:schemaRef ds:uri="http://purl.org/dc/elements/1.1/"/>
    <ds:schemaRef ds:uri="ace8a13e-82a4-4a5e-91b5-6f8894e54366"/>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sharepoint/v3"/>
    <ds:schemaRef ds:uri="http://schemas.microsoft.com/sharepoint/v4"/>
    <ds:schemaRef ds:uri="51975e0a-3a91-45cc-ad32-5bdd5e677cc4"/>
    <ds:schemaRef ds:uri="77f56e56-7eb9-40f1-873e-f877521e69ba"/>
    <ds:schemaRef ds:uri="http://schemas.microsoft.com/office/2006/metadata/properties"/>
  </ds:schemaRefs>
</ds:datastoreItem>
</file>

<file path=customXml/itemProps5.xml><?xml version="1.0" encoding="utf-8"?>
<ds:datastoreItem xmlns:ds="http://schemas.openxmlformats.org/officeDocument/2006/customXml" ds:itemID="{2B0DDEE5-B03B-4CE9-9375-AF51C20DB7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Presentation_CentralEast</Template>
  <TotalTime>14753</TotalTime>
  <Words>1327</Words>
  <Application>Microsoft Office PowerPoint</Application>
  <PresentationFormat>On-screen Show (4:3)</PresentationFormat>
  <Paragraphs>318</Paragraphs>
  <Slides>44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 Unicode MS</vt:lpstr>
      <vt:lpstr>Arial</vt:lpstr>
      <vt:lpstr>Arial Narrow</vt:lpstr>
      <vt:lpstr>Calibri</vt:lpstr>
      <vt:lpstr>Myriad Pro</vt:lpstr>
      <vt:lpstr>Times</vt:lpstr>
      <vt:lpstr>Times New Roman</vt:lpstr>
      <vt:lpstr>Wingdings 2</vt:lpstr>
      <vt:lpstr>Wingdings 3</vt:lpstr>
      <vt:lpstr>Office Theme</vt:lpstr>
      <vt:lpstr>Referral Tools for the  Mental Health and Addictions (MH&amp;A) Sector </vt:lpstr>
      <vt:lpstr>Intended Learning Outcomes</vt:lpstr>
      <vt:lpstr>Your Team</vt:lpstr>
      <vt:lpstr>WHAT are we trying to achieve?</vt:lpstr>
      <vt:lpstr>Using the Web</vt:lpstr>
      <vt:lpstr>Using  Referral</vt:lpstr>
      <vt:lpstr>Why?</vt:lpstr>
      <vt:lpstr>Why?</vt:lpstr>
      <vt:lpstr>  Any of this sounding familiar? </vt:lpstr>
      <vt:lpstr>MH&amp;A Common Referral Form…</vt:lpstr>
      <vt:lpstr>  Must-Haves for Common Referral</vt:lpstr>
      <vt:lpstr>Striking a Perfect Balance…</vt:lpstr>
      <vt:lpstr>Using the Common Referral Form</vt:lpstr>
      <vt:lpstr>Making a Referral to MH&amp;A</vt:lpstr>
      <vt:lpstr>MH&amp;A Common Referral Form</vt:lpstr>
      <vt:lpstr>Referral Contact Information Form</vt:lpstr>
      <vt:lpstr>Fax BOTH forms to selected service </vt:lpstr>
      <vt:lpstr>Receiving a Referral </vt:lpstr>
      <vt:lpstr>Common Referral Form</vt:lpstr>
      <vt:lpstr>What shouldn’t change…</vt:lpstr>
      <vt:lpstr>General Public Requests for Information or Self-Referral </vt:lpstr>
      <vt:lpstr>Using the web…</vt:lpstr>
      <vt:lpstr>Service profiles</vt:lpstr>
      <vt:lpstr>Service profiles are accurate and up-to-date</vt:lpstr>
      <vt:lpstr>MH&amp;A Data Standards</vt:lpstr>
      <vt:lpstr>PowerPoint Presentation</vt:lpstr>
      <vt:lpstr>Let’s Take A Look…   Demonstration: Connect.NorthEasthealthline.ca</vt:lpstr>
      <vt:lpstr>Visit Connect.NorthEasthealthline.ca </vt:lpstr>
      <vt:lpstr>Click a category to find services by type</vt:lpstr>
      <vt:lpstr>Filter services by location and details</vt:lpstr>
      <vt:lpstr>Use the search to find services by keyword</vt:lpstr>
      <vt:lpstr>Connect now, or connect later via your list</vt:lpstr>
      <vt:lpstr>Can also ‘Request contact’ from CSS profiles</vt:lpstr>
      <vt:lpstr>Connect to CSS + MH&amp;A services via the list </vt:lpstr>
      <vt:lpstr>Support and Reference Materials</vt:lpstr>
      <vt:lpstr>Support Available</vt:lpstr>
      <vt:lpstr>Privacy Refresher</vt:lpstr>
      <vt:lpstr>Privacy and Security </vt:lpstr>
      <vt:lpstr>Privacy  - CSA Model Code</vt:lpstr>
      <vt:lpstr>Privacy and Personal Information Responsibilities </vt:lpstr>
      <vt:lpstr>Privacy and Personal Information Responsibilities </vt:lpstr>
      <vt:lpstr>Privacy and Personal Information Responsibilities </vt:lpstr>
      <vt:lpstr>Privacy and Personal Information Responsibilities </vt:lpstr>
      <vt:lpstr>Questions?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subject/>
  <dc:creator>Central East LHIN</dc:creator>
  <cp:keywords/>
  <dc:description/>
  <cp:lastModifiedBy>Gabriele Robbins</cp:lastModifiedBy>
  <cp:revision>443</cp:revision>
  <cp:lastPrinted>2015-05-15T22:20:35Z</cp:lastPrinted>
  <dcterms:created xsi:type="dcterms:W3CDTF">2014-04-23T14:00:32Z</dcterms:created>
  <dcterms:modified xsi:type="dcterms:W3CDTF">2016-11-01T17:10:45Z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0x010100F5CC782DE02E0A46B8583BABC5F01BA000EA93E11CD284D34B8C331CE37630B672</vt:lpwstr>
  </property>
  <property fmtid="{D5CDD505-2E9C-101B-9397-08002B2CF9AE}" pid="3" name="NE_PR_Categories">
    <vt:lpwstr>[Select From List]</vt:lpwstr>
  </property>
  <property fmtid="{D5CDD505-2E9C-101B-9397-08002B2CF9AE}" pid="4" name="_dlc_DocIdItemGuid">
    <vt:lpwstr>423eabd7-299a-4510-8bda-ed6410a58b3a</vt:lpwstr>
  </property>
</Properties>
</file>