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6"/>
  </p:sldMasterIdLst>
  <p:notesMasterIdLst>
    <p:notesMasterId r:id="rId9"/>
  </p:notesMasterIdLst>
  <p:handoutMasterIdLst>
    <p:handoutMasterId r:id="rId10"/>
  </p:handoutMasterIdLst>
  <p:sldIdLst>
    <p:sldId id="257" r:id="rId7"/>
    <p:sldId id="258" r:id="rId8"/>
  </p:sldIdLst>
  <p:sldSz cx="6858000" cy="9144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3" autoAdjust="0"/>
    <p:restoredTop sz="98220" autoAdjust="0"/>
  </p:normalViewPr>
  <p:slideViewPr>
    <p:cSldViewPr snapToGrid="0">
      <p:cViewPr varScale="1">
        <p:scale>
          <a:sx n="101" d="100"/>
          <a:sy n="101" d="100"/>
        </p:scale>
        <p:origin x="3030" y="-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7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customXml" Target="../customXml/item5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1DE3C-08DC-4D94-9CCA-1018F78BF990}" type="datetimeFigureOut">
              <a:rPr lang="en-CA" smtClean="0"/>
              <a:t>20/08/2015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CFF8-98F7-4998-AC93-148D65BCD94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6410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D97D-6A39-B84D-8AD3-73E80907BB12}" type="datetimeFigureOut">
              <a:rPr lang="en-US" smtClean="0"/>
              <a:t>8/20/2015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DBF47-9195-0046-B140-6377ACB7B5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9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41223" y="73524"/>
            <a:ext cx="6793200" cy="1186691"/>
          </a:xfrm>
          <a:prstGeom prst="rect">
            <a:avLst/>
          </a:prstGeom>
          <a:solidFill>
            <a:srgbClr val="693A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2400" y="73524"/>
            <a:ext cx="6793200" cy="899145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7" y="95264"/>
            <a:ext cx="6771146" cy="1186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01A0B97-B55A-4B2B-82FB-57B72FDFEF58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7116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29175" y="783168"/>
            <a:ext cx="1457325" cy="7344833"/>
          </a:xfrm>
        </p:spPr>
        <p:txBody>
          <a:bodyPr vert="eaVert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010" y="783168"/>
            <a:ext cx="4258865" cy="734483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0E30A97-2A31-44F2-B50B-90A2D99E4059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9255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933" y="69852"/>
            <a:ext cx="6779617" cy="381705"/>
          </a:xfrm>
          <a:prstGeom prst="rect">
            <a:avLst/>
          </a:prstGeom>
          <a:solidFill>
            <a:srgbClr val="693A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33934" y="69850"/>
            <a:ext cx="6793706" cy="89951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B98B62D-60BB-408B-B603-7340AE0735C2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7350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/>
          <a:lstStyle>
            <a:lvl1pPr>
              <a:defRPr sz="6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79B05DB-9496-4BBF-B686-E9A7CFC6D59F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4688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10" y="2641600"/>
            <a:ext cx="2857500" cy="548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7810" y="2641600"/>
            <a:ext cx="2857500" cy="5486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BBD2487-2CF1-4A2C-BF36-0A1BE54559AB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415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4"/>
            <a:ext cx="5915025" cy="1767417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79" y="2241551"/>
            <a:ext cx="2901553" cy="1098549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" y="3340100"/>
            <a:ext cx="2901553" cy="491278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841" cy="1098549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664D6DB-877D-4252-A41B-BDD4EA64C473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554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31E5023-900C-4AC2-8031-C3AD62B0D830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2961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F4CF3C8-E9AC-48DD-A1E4-B344C60FC0CD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3294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1" y="1316567"/>
            <a:ext cx="3471863" cy="6498167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7321CE5-EBAB-471C-B65D-9F5617526FCF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150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609600"/>
            <a:ext cx="2212181" cy="21336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1" y="1316567"/>
            <a:ext cx="3471863" cy="6498167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79" y="2743200"/>
            <a:ext cx="2212181" cy="5082117"/>
          </a:xfrm>
        </p:spPr>
        <p:txBody>
          <a:bodyPr/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5D404F-9FCC-4D1C-9F2B-5161D3891056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3180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934" y="69852"/>
            <a:ext cx="6793706" cy="381705"/>
          </a:xfrm>
          <a:prstGeom prst="rect">
            <a:avLst/>
          </a:prstGeom>
          <a:solidFill>
            <a:srgbClr val="693A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83167"/>
            <a:ext cx="5829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CA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010" y="2641600"/>
            <a:ext cx="5829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CA" alt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aseline="0">
                <a:latin typeface="Calibri"/>
                <a:cs typeface="Calibri"/>
              </a:defRPr>
            </a:lvl1pPr>
          </a:lstStyle>
          <a:p>
            <a:endParaRPr lang="en-CA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Pro" panose="020B0503030403020204" pitchFamily="34" charset="0"/>
              </a:defRPr>
            </a:lvl1pPr>
          </a:lstStyle>
          <a:p>
            <a:endParaRPr lang="en-CA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Pro" panose="020B0503030403020204" pitchFamily="34" charset="0"/>
              </a:defRPr>
            </a:lvl1pPr>
          </a:lstStyle>
          <a:p>
            <a:fld id="{FBB7C1EF-6128-495E-852A-726B263EF764}" type="slidenum">
              <a:rPr lang="en-CA" altLang="en-US" smtClean="0"/>
              <a:pPr/>
              <a:t>‹#›</a:t>
            </a:fld>
            <a:endParaRPr lang="en-CA" alt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33934" y="69850"/>
            <a:ext cx="6793706" cy="89951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460375" indent="-460375" algn="l" rtl="0" eaLnBrk="1" fontAlgn="base" hangingPunct="1">
        <a:spcBef>
          <a:spcPct val="0"/>
        </a:spcBef>
        <a:spcAft>
          <a:spcPct val="100000"/>
        </a:spcAft>
        <a:buClr>
          <a:schemeClr val="tx2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60425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3325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northeastcss.ca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ortheastcss.ca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 rotWithShape="1">
          <a:blip r:embed="rId2"/>
          <a:srcRect l="24904" t="10813" r="25732"/>
          <a:stretch/>
        </p:blipFill>
        <p:spPr bwMode="auto">
          <a:xfrm>
            <a:off x="3959480" y="5564450"/>
            <a:ext cx="2791460" cy="3159125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3"/>
          <a:srcRect l="26154" t="27846" r="29232" b="10612"/>
          <a:stretch/>
        </p:blipFill>
        <p:spPr bwMode="auto">
          <a:xfrm>
            <a:off x="191469" y="4000125"/>
            <a:ext cx="2755265" cy="2384425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/>
          <a:srcRect l="25662" t="-1" r="26697" b="-923"/>
          <a:stretch/>
        </p:blipFill>
        <p:spPr bwMode="auto">
          <a:xfrm>
            <a:off x="3104291" y="1339176"/>
            <a:ext cx="2023534" cy="2279561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0477" y="868523"/>
            <a:ext cx="6700462" cy="8771919"/>
            <a:chOff x="143611" y="937746"/>
            <a:chExt cx="6700462" cy="8788421"/>
          </a:xfrm>
        </p:grpSpPr>
        <p:sp>
          <p:nvSpPr>
            <p:cNvPr id="5" name="Rectangle 4"/>
            <p:cNvSpPr/>
            <p:nvPr/>
          </p:nvSpPr>
          <p:spPr>
            <a:xfrm>
              <a:off x="143611" y="1539310"/>
              <a:ext cx="6700462" cy="8186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000" dirty="0" smtClean="0">
                <a:latin typeface="Arial"/>
                <a:cs typeface="Arial"/>
              </a:endParaRPr>
            </a:p>
            <a:p>
              <a:r>
                <a:rPr lang="en-US" sz="1400" dirty="0" smtClean="0">
                  <a:latin typeface="Arial"/>
                  <a:cs typeface="Arial"/>
                </a:rPr>
                <a:t>Go </a:t>
              </a:r>
              <a:r>
                <a:rPr lang="en-US" sz="1400" dirty="0">
                  <a:latin typeface="Arial"/>
                  <a:cs typeface="Arial"/>
                </a:rPr>
                <a:t>to </a:t>
              </a:r>
              <a:r>
                <a:rPr lang="en-US" sz="1400" dirty="0">
                  <a:latin typeface="Arial"/>
                  <a:cs typeface="Arial"/>
                  <a:hlinkClick r:id="rId5"/>
                </a:rPr>
                <a:t>http://northeastcss.ca</a:t>
              </a:r>
              <a:r>
                <a:rPr lang="en-US" sz="1400" dirty="0" smtClean="0">
                  <a:latin typeface="Arial"/>
                  <a:cs typeface="Arial"/>
                  <a:hlinkClick r:id="rId5"/>
                </a:rPr>
                <a:t>/</a:t>
              </a:r>
              <a:endParaRPr lang="en-US" sz="1400" dirty="0" smtClean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200" b="1" dirty="0" smtClean="0">
                <a:latin typeface="Arial"/>
                <a:cs typeface="Arial"/>
              </a:endParaRPr>
            </a:p>
            <a:p>
              <a:pPr marL="228600" indent="-228600">
                <a:buAutoNum type="arabicPlain"/>
              </a:pPr>
              <a:endParaRPr lang="en-US" sz="1200" b="1" dirty="0">
                <a:latin typeface="Arial"/>
                <a:cs typeface="Arial"/>
              </a:endParaRPr>
            </a:p>
            <a:p>
              <a:pPr marL="228600" indent="-228600">
                <a:buAutoNum type="arabicPlain"/>
              </a:pPr>
              <a:endParaRPr lang="en-US" sz="1200" b="1" dirty="0" smtClean="0">
                <a:latin typeface="Arial"/>
                <a:cs typeface="Arial"/>
              </a:endParaRPr>
            </a:p>
            <a:p>
              <a:pPr marL="228600" indent="-228600">
                <a:buAutoNum type="arabicPlain"/>
              </a:pPr>
              <a:r>
                <a:rPr lang="en-US" sz="1200" b="1" dirty="0" smtClean="0">
                  <a:latin typeface="Arial"/>
                  <a:cs typeface="Arial"/>
                </a:rPr>
                <a:t>Find Services</a:t>
              </a:r>
            </a:p>
            <a:p>
              <a:pPr marL="628650" lvl="1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Start by selecting service categories</a:t>
              </a: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lvl="2"/>
              <a:r>
                <a:rPr lang="en-US" sz="1000" dirty="0" smtClean="0">
                  <a:latin typeface="Arial"/>
                  <a:cs typeface="Arial"/>
                </a:rPr>
                <a:t>example “Health Conditions” </a:t>
              </a: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View </a:t>
              </a:r>
              <a:r>
                <a:rPr lang="en-US" sz="1000" dirty="0">
                  <a:latin typeface="Arial"/>
                  <a:cs typeface="Arial"/>
                </a:rPr>
                <a:t>service sub-category </a:t>
              </a:r>
              <a:r>
                <a:rPr lang="en-US" sz="1000" dirty="0" smtClean="0">
                  <a:latin typeface="Arial"/>
                  <a:cs typeface="Arial"/>
                </a:rPr>
                <a:t>listing and select </a:t>
              </a:r>
              <a:r>
                <a:rPr lang="en-US" sz="1000" dirty="0">
                  <a:latin typeface="Arial"/>
                  <a:cs typeface="Arial"/>
                </a:rPr>
                <a:t>service </a:t>
              </a:r>
              <a:r>
                <a:rPr lang="en-US" sz="1000" dirty="0" smtClean="0">
                  <a:latin typeface="Arial"/>
                  <a:cs typeface="Arial"/>
                </a:rPr>
                <a:t>sub-category (example </a:t>
              </a:r>
              <a:r>
                <a:rPr lang="en-US" sz="1000" dirty="0">
                  <a:latin typeface="Arial"/>
                  <a:cs typeface="Arial"/>
                </a:rPr>
                <a:t>Alzheimer Disease and Related </a:t>
              </a:r>
              <a:r>
                <a:rPr lang="en-US" sz="1000" dirty="0" smtClean="0">
                  <a:latin typeface="Arial"/>
                  <a:cs typeface="Arial"/>
                </a:rPr>
                <a:t>Dementias)  	</a:t>
              </a: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Enter location (or postal code) to filter services</a:t>
              </a: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Select desired Health Service Provider </a:t>
              </a:r>
            </a:p>
            <a:p>
              <a:pPr lvl="4"/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pPr marL="628650" lvl="1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lvl="1"/>
              <a:endParaRPr lang="en-US" sz="1000" dirty="0">
                <a:latin typeface="Arial"/>
                <a:cs typeface="Arial"/>
              </a:endParaRPr>
            </a:p>
            <a:p>
              <a:pPr lvl="1"/>
              <a:r>
                <a:rPr lang="en-US" sz="1000" dirty="0" smtClean="0">
                  <a:latin typeface="Arial"/>
                  <a:cs typeface="Arial"/>
                </a:rPr>
                <a:t>		                                                                                 </a:t>
              </a:r>
              <a:endParaRPr lang="en-US" sz="1000" dirty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 smtClean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 smtClean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 smtClean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>
                <a:latin typeface="Arial"/>
                <a:cs typeface="Arial"/>
              </a:endParaRPr>
            </a:p>
            <a:p>
              <a:pPr marL="228600" indent="-228600">
                <a:buAutoNum type="arabicPlain" startAt="2"/>
              </a:pPr>
              <a:endParaRPr lang="en-US" sz="1200" b="1" dirty="0" smtClean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43611" y="937746"/>
              <a:ext cx="6434666" cy="37567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>
                  <a:latin typeface="Arial"/>
                  <a:cs typeface="Arial"/>
                </a:rPr>
                <a:t>Referral to CSS – </a:t>
              </a:r>
              <a:r>
                <a:rPr lang="en-US" sz="1800" i="1" dirty="0" smtClean="0">
                  <a:latin typeface="Arial"/>
                  <a:cs typeface="Arial"/>
                </a:rPr>
                <a:t>Quick Tip Sheet</a:t>
              </a:r>
              <a:endParaRPr lang="en-US" sz="1800" i="1" dirty="0">
                <a:latin typeface="Arial"/>
                <a:cs typeface="Arial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039868" y="3130403"/>
              <a:ext cx="1218879" cy="223379"/>
            </a:xfrm>
            <a:prstGeom prst="ellips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3568510" y="5806528"/>
              <a:ext cx="423333" cy="186493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02295" y="4651605"/>
              <a:ext cx="1725083" cy="275166"/>
            </a:xfrm>
            <a:prstGeom prst="ellips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35834" y="6640098"/>
              <a:ext cx="2347470" cy="272032"/>
            </a:xfrm>
            <a:prstGeom prst="ellipse">
              <a:avLst/>
            </a:prstGeom>
            <a:noFill/>
            <a:ln w="349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2" name="Right Arrow 21"/>
          <p:cNvSpPr/>
          <p:nvPr/>
        </p:nvSpPr>
        <p:spPr bwMode="auto">
          <a:xfrm>
            <a:off x="50477" y="4938696"/>
            <a:ext cx="423333" cy="1864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54090" y="7290190"/>
            <a:ext cx="2347470" cy="272032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 rotWithShape="1">
          <a:blip r:embed="rId2"/>
          <a:srcRect l="25574" t="11645" r="25987" b="50749"/>
          <a:stretch/>
        </p:blipFill>
        <p:spPr bwMode="auto">
          <a:xfrm>
            <a:off x="2975004" y="7569158"/>
            <a:ext cx="2877185" cy="1395730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3"/>
          <a:srcRect l="24950" t="8318" r="25987" b="36440"/>
          <a:stretch/>
        </p:blipFill>
        <p:spPr bwMode="auto">
          <a:xfrm>
            <a:off x="3042085" y="504011"/>
            <a:ext cx="2572740" cy="1410369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3"/>
          <a:srcRect l="24950" t="8318" r="25987" b="36440"/>
          <a:stretch/>
        </p:blipFill>
        <p:spPr bwMode="auto">
          <a:xfrm>
            <a:off x="3272620" y="1545986"/>
            <a:ext cx="2821938" cy="1418604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4"/>
          <a:srcRect l="25780" t="12975" r="25780" b="19483"/>
          <a:stretch/>
        </p:blipFill>
        <p:spPr bwMode="auto">
          <a:xfrm>
            <a:off x="3960153" y="2484934"/>
            <a:ext cx="2570650" cy="196291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/>
          <p:cNvPicPr/>
          <p:nvPr/>
        </p:nvPicPr>
        <p:blipFill rotWithShape="1">
          <a:blip r:embed="rId5"/>
          <a:srcRect l="25573" t="13641" r="25572" b="35787"/>
          <a:stretch/>
        </p:blipFill>
        <p:spPr bwMode="auto">
          <a:xfrm>
            <a:off x="4101499" y="3912682"/>
            <a:ext cx="2658877" cy="1625474"/>
          </a:xfrm>
          <a:prstGeom prst="rect">
            <a:avLst/>
          </a:prstGeom>
          <a:ln>
            <a:solidFill>
              <a:srgbClr val="693A77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13189" y="562497"/>
            <a:ext cx="6591300" cy="8858224"/>
            <a:chOff x="266700" y="543447"/>
            <a:chExt cx="6591300" cy="8858224"/>
          </a:xfrm>
        </p:grpSpPr>
        <p:sp>
          <p:nvSpPr>
            <p:cNvPr id="5" name="Rectangle 4"/>
            <p:cNvSpPr/>
            <p:nvPr/>
          </p:nvSpPr>
          <p:spPr>
            <a:xfrm>
              <a:off x="266700" y="660817"/>
              <a:ext cx="6591300" cy="8740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2 Pick </a:t>
              </a:r>
            </a:p>
            <a:p>
              <a:pPr marL="171450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Click  “Add to List” 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        It will be added to a list of services selected </a:t>
              </a: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r>
                <a:rPr lang="en-US" sz="1000" dirty="0" smtClean="0">
                  <a:latin typeface="Arial"/>
                  <a:cs typeface="Arial"/>
                </a:rPr>
                <a:t> </a:t>
              </a:r>
            </a:p>
            <a:p>
              <a:pPr marL="171450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Click on ‘My Services’  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 </a:t>
              </a: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200" b="1" dirty="0">
                <a:latin typeface="Arial"/>
                <a:cs typeface="Arial"/>
              </a:endParaRPr>
            </a:p>
            <a:p>
              <a:endParaRPr lang="en-US" sz="1200" b="1" dirty="0" smtClean="0">
                <a:latin typeface="Arial"/>
                <a:cs typeface="Arial"/>
              </a:endParaRPr>
            </a:p>
            <a:p>
              <a:endParaRPr lang="en-US" sz="1200" b="1" dirty="0">
                <a:latin typeface="Arial"/>
                <a:cs typeface="Arial"/>
              </a:endParaRPr>
            </a:p>
            <a:p>
              <a:endParaRPr lang="en-US" sz="1200" b="1" dirty="0" smtClean="0">
                <a:latin typeface="Arial"/>
                <a:cs typeface="Arial"/>
              </a:endParaRPr>
            </a:p>
            <a:p>
              <a:pPr marL="228600" indent="-228600">
                <a:buAutoNum type="arabicPlain" startAt="3"/>
              </a:pPr>
              <a:r>
                <a:rPr lang="en-US" sz="1200" b="1" dirty="0" smtClean="0">
                  <a:latin typeface="Arial"/>
                  <a:cs typeface="Arial"/>
                </a:rPr>
                <a:t>Connect </a:t>
              </a:r>
            </a:p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sz="1000" dirty="0">
                  <a:latin typeface="Arial"/>
                  <a:cs typeface="Arial"/>
                </a:rPr>
                <a:t> </a:t>
              </a:r>
              <a:r>
                <a:rPr lang="en-US" sz="1000" dirty="0" smtClean="0">
                  <a:latin typeface="Arial"/>
                  <a:cs typeface="Arial"/>
                </a:rPr>
                <a:t>Click “Health Service Providers - Make a Referral”</a:t>
              </a:r>
              <a:endParaRPr lang="en-US" sz="1000" dirty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Click on download CSS Referral Form</a:t>
              </a:r>
              <a:r>
                <a:rPr lang="en-US" sz="1000" b="1" u="sng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  <a:r>
                <a:rPr lang="en-US" sz="1000" b="1" u="sng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AND</a:t>
              </a:r>
              <a:r>
                <a:rPr lang="en-US" sz="1000" b="1" u="sng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 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Download Referral Contact Information  </a:t>
              </a:r>
            </a:p>
            <a:p>
              <a:pPr marL="171450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Complete and print the form</a:t>
              </a: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 smtClean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endParaRPr lang="en-US" sz="1000" dirty="0">
                <a:latin typeface="Arial"/>
                <a:cs typeface="Arial"/>
              </a:endParaRPr>
            </a:p>
            <a:p>
              <a:pPr marL="171450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Print the Referral Contact Information Form</a:t>
              </a:r>
            </a:p>
            <a:p>
              <a:pPr marL="171450" indent="-171450">
                <a:buFont typeface="Wingdings" charset="2"/>
                <a:buChar char="Ø"/>
              </a:pPr>
              <a:r>
                <a:rPr lang="en-US" sz="1000" dirty="0" smtClean="0">
                  <a:latin typeface="Arial"/>
                  <a:cs typeface="Arial"/>
                </a:rPr>
                <a:t>Fax both forms to all service(s) selected</a:t>
              </a:r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r>
                <a:rPr lang="en-US" sz="1000" dirty="0" smtClean="0">
                  <a:latin typeface="Arial"/>
                  <a:cs typeface="Arial"/>
                </a:rPr>
                <a:t>You can access training and reference</a:t>
              </a:r>
            </a:p>
            <a:p>
              <a:r>
                <a:rPr lang="en-US" sz="1000" dirty="0" smtClean="0">
                  <a:latin typeface="Arial"/>
                  <a:cs typeface="Arial"/>
                </a:rPr>
                <a:t> materials on the website:</a:t>
              </a:r>
            </a:p>
            <a:p>
              <a:r>
                <a:rPr lang="en-US" sz="1000" dirty="0" smtClean="0">
                  <a:latin typeface="Arial"/>
                  <a:cs typeface="Arial"/>
                  <a:hlinkClick r:id="rId6"/>
                </a:rPr>
                <a:t>http</a:t>
              </a:r>
              <a:r>
                <a:rPr lang="en-US" sz="1000" dirty="0">
                  <a:latin typeface="Arial"/>
                  <a:cs typeface="Arial"/>
                  <a:hlinkClick r:id="rId6"/>
                </a:rPr>
                <a:t>://northeastcss.ca/</a:t>
              </a:r>
              <a:endParaRPr lang="en-US" sz="1000" dirty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 smtClean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  <a:p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3700" y="177800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2895773" y="1016817"/>
              <a:ext cx="977900" cy="27305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940485" y="1796277"/>
              <a:ext cx="977900" cy="27305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6681" y="6380099"/>
              <a:ext cx="2483203" cy="97154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6" name="Oval 15"/>
            <p:cNvSpPr/>
            <p:nvPr/>
          </p:nvSpPr>
          <p:spPr bwMode="auto">
            <a:xfrm>
              <a:off x="5585687" y="3158823"/>
              <a:ext cx="1160444" cy="394697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95773" y="8247973"/>
              <a:ext cx="977900" cy="27305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7206" y="4798302"/>
              <a:ext cx="1338365" cy="1701800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 bwMode="auto">
            <a:xfrm>
              <a:off x="2381685" y="543447"/>
              <a:ext cx="646830" cy="167930"/>
            </a:xfrm>
            <a:prstGeom prst="rightArrow">
              <a:avLst>
                <a:gd name="adj1" fmla="val 49581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>
              <a:off x="3388855" y="6797389"/>
              <a:ext cx="611717" cy="162913"/>
            </a:xfrm>
            <a:prstGeom prst="rightArrow">
              <a:avLst>
                <a:gd name="adj1" fmla="val 49581"/>
                <a:gd name="adj2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506548" y="5217482"/>
              <a:ext cx="977900" cy="27305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537553" y="5230650"/>
              <a:ext cx="977900" cy="273050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anose="02020603050405020304" pitchFamily="18" charset="0"/>
              </a:endParaRPr>
            </a:p>
          </p:txBody>
        </p:sp>
      </p:grpSp>
      <p:sp>
        <p:nvSpPr>
          <p:cNvPr id="28" name="Right Arrow 27"/>
          <p:cNvSpPr/>
          <p:nvPr/>
        </p:nvSpPr>
        <p:spPr bwMode="auto">
          <a:xfrm>
            <a:off x="3306074" y="3193203"/>
            <a:ext cx="646830" cy="167930"/>
          </a:xfrm>
          <a:prstGeom prst="rightArrow">
            <a:avLst>
              <a:gd name="adj1" fmla="val 4958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821978" y="5428125"/>
            <a:ext cx="611717" cy="162913"/>
          </a:xfrm>
          <a:prstGeom prst="rightArrow">
            <a:avLst>
              <a:gd name="adj1" fmla="val 4958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445781" y="3969046"/>
            <a:ext cx="646830" cy="167930"/>
          </a:xfrm>
          <a:prstGeom prst="rightArrow">
            <a:avLst>
              <a:gd name="adj1" fmla="val 4958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633C82"/>
      </a:dk2>
      <a:lt2>
        <a:srgbClr val="8D988F"/>
      </a:lt2>
      <a:accent1>
        <a:srgbClr val="00B2DD"/>
      </a:accent1>
      <a:accent2>
        <a:srgbClr val="739AB3"/>
      </a:accent2>
      <a:accent3>
        <a:srgbClr val="FFFFFF"/>
      </a:accent3>
      <a:accent4>
        <a:srgbClr val="000000"/>
      </a:accent4>
      <a:accent5>
        <a:srgbClr val="AAD5EB"/>
      </a:accent5>
      <a:accent6>
        <a:srgbClr val="688BA2"/>
      </a:accent6>
      <a:hlink>
        <a:srgbClr val="2B7D84"/>
      </a:hlink>
      <a:folHlink>
        <a:srgbClr val="475285"/>
      </a:folHlink>
    </a:clrScheme>
    <a:fontScheme name="Office Theme">
      <a:majorFont>
        <a:latin typeface="Arial Narrow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or xmlns="ace8a13e-82a4-4a5e-91b5-6f8894e54366">All</Sector>
    <Program xmlns="77f56e56-7eb9-40f1-873e-f877521e69ba" xsi:nil="true"/>
    <_dlc_DocId xmlns="77f56e56-7eb9-40f1-873e-f877521e69ba">DCNNMPJYQ5W5-111-86</_dlc_DocId>
    <Effective_x0020_Date xmlns="ace8a13e-82a4-4a5e-91b5-6f8894e54366">2014-03-05T05:00:00+00:00</Effective_x0020_Date>
    <NE_x0020_HSP_x0020_2 xmlns="51975e0a-3a91-45cc-ad32-5bdd5e677cc4" xsi:nil="true"/>
    <_dlc_DocIdUrl xmlns="77f56e56-7eb9-40f1-873e-f877521e69ba">
      <Url>http://portal.lhins.on.ca/ne/administrative/administration/_layouts/DocIdRedir.aspx?ID=DCNNMPJYQ5W5-111-86</Url>
      <Description>DCNNMPJYQ5W5-111-86</Description>
    </_dlc_DocIdUrl>
    <HSP xmlns="a3d71736-a0a0-4c21-88c8-8a2a4e50cf95" xsi:nil="true"/>
    <LHIN_x0020_Document xmlns="ace8a13e-82a4-4a5e-91b5-6f8894e54366">Templates</LHIN_x0020_Document>
    <Fiscal_x0020_Year xmlns="ace8a13e-82a4-4a5e-91b5-6f8894e54366">2014/15</Fiscal_x0020_Year>
    <RoutingRuleDescription xmlns="http://schemas.microsoft.com/sharepoint/v3">Presentation Template</RoutingRuleDescrip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9d11c96e-02d6-440f-a658-0f5809387797" ContentTypeId="0x010100F5CC782DE02E0A46B8583BABC5F01BA0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LHIN Document" ma:contentTypeID="0x010100F5CC782DE02E0A46B8583BABC5F01BA000CACAE6D8FF45F2468A407EDF379BFDEC" ma:contentTypeVersion="27" ma:contentTypeDescription="" ma:contentTypeScope="" ma:versionID="647beea4edc9a377d925394fcfd45a11">
  <xsd:schema xmlns:xsd="http://www.w3.org/2001/XMLSchema" xmlns:xs="http://www.w3.org/2001/XMLSchema" xmlns:p="http://schemas.microsoft.com/office/2006/metadata/properties" xmlns:ns1="http://schemas.microsoft.com/sharepoint/v3" xmlns:ns2="ace8a13e-82a4-4a5e-91b5-6f8894e54366" xmlns:ns3="a3d71736-a0a0-4c21-88c8-8a2a4e50cf95" xmlns:ns4="77f56e56-7eb9-40f1-873e-f877521e69ba" xmlns:ns5="51975e0a-3a91-45cc-ad32-5bdd5e677cc4" targetNamespace="http://schemas.microsoft.com/office/2006/metadata/properties" ma:root="true" ma:fieldsID="0c074d0258ad28a299c677ae64d7a603" ns1:_="" ns2:_="" ns3:_="" ns4:_="" ns5:_="">
    <xsd:import namespace="http://schemas.microsoft.com/sharepoint/v3"/>
    <xsd:import namespace="ace8a13e-82a4-4a5e-91b5-6f8894e54366"/>
    <xsd:import namespace="a3d71736-a0a0-4c21-88c8-8a2a4e50cf95"/>
    <xsd:import namespace="77f56e56-7eb9-40f1-873e-f877521e69ba"/>
    <xsd:import namespace="51975e0a-3a91-45cc-ad32-5bdd5e677cc4"/>
    <xsd:element name="properties">
      <xsd:complexType>
        <xsd:sequence>
          <xsd:element name="documentManagement">
            <xsd:complexType>
              <xsd:all>
                <xsd:element ref="ns2:LHIN_x0020_Document" minOccurs="0"/>
                <xsd:element ref="ns1:RoutingRuleDescription" minOccurs="0"/>
                <xsd:element ref="ns2:Effective_x0020_Date" minOccurs="0"/>
                <xsd:element ref="ns2:Fiscal_x0020_Year" minOccurs="0"/>
                <xsd:element ref="ns3:HSP" minOccurs="0"/>
                <xsd:element ref="ns2:Sector" minOccurs="0"/>
                <xsd:element ref="ns4:Program" minOccurs="0"/>
                <xsd:element ref="ns4:_dlc_DocId" minOccurs="0"/>
                <xsd:element ref="ns4:_dlc_DocIdUrl" minOccurs="0"/>
                <xsd:element ref="ns4:_dlc_DocIdPersistId" minOccurs="0"/>
                <xsd:element ref="ns5:NE_x0020_HSP_x0020_2" minOccurs="0"/>
                <xsd:element ref="ns5:NE_x0020_HSP_x0020_2_x003a_Hub_x0020_Region" minOccurs="0"/>
                <xsd:element ref="ns5:NE_x0020_HSP_x0020_2_x003a_LHIN_x0020_Officer_x0020_Email" minOccurs="0"/>
                <xsd:element ref="ns5:NE_x0020_HSP_x0020_2_x003a_TPBE" minOccurs="0"/>
                <xsd:element ref="ns5:NE_x0020_HSP_x0020_2_x003a_LHIN_x0020_Officer" minOccurs="0"/>
                <xsd:element ref="ns5:NE_x0020_HSP_x0020_2_x003a_SRI_WERS" minOccurs="0"/>
                <xsd:element ref="ns5:NE_x0020_HSP_x0020_2_x003a_Sector" minOccurs="0"/>
                <xsd:element ref="ns5:NE_x0020_HSP_x0020_2_x003a_Organiz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8a13e-82a4-4a5e-91b5-6f8894e54366" elementFormDefault="qualified">
    <xsd:import namespace="http://schemas.microsoft.com/office/2006/documentManagement/types"/>
    <xsd:import namespace="http://schemas.microsoft.com/office/infopath/2007/PartnerControls"/>
    <xsd:element name="LHIN_x0020_Document" ma:index="1" nillable="true" ma:displayName="LHIN Document" ma:format="Dropdown" ma:internalName="LHIN_x0020_Document">
      <xsd:simpleType>
        <xsd:restriction base="dms:Choice">
          <xsd:enumeration value="Action Item"/>
          <xsd:enumeration value="Advertisement"/>
          <xsd:enumeration value="Agenda"/>
          <xsd:enumeration value="Agreement/Contract"/>
          <xsd:enumeration value="Appendix"/>
          <xsd:enumeration value="Attestation"/>
          <xsd:enumeration value="Backgrounder"/>
          <xsd:enumeration value="Briefing Note"/>
          <xsd:enumeration value="Business Case"/>
          <xsd:enumeration value="Checklist"/>
          <xsd:enumeration value="Closed Session"/>
          <xsd:enumeration value="Constating Documents"/>
          <xsd:enumeration value="Contact List"/>
          <xsd:enumeration value="Data"/>
          <xsd:enumeration value="Declarations"/>
          <xsd:enumeration value="Evaluation"/>
          <xsd:enumeration value="Form"/>
          <xsd:enumeration value="Fax"/>
          <xsd:enumeration value="Graphic/Images"/>
          <xsd:enumeration value="Integration Decisions"/>
          <xsd:enumeration value="Labels &amp; Tent Cards"/>
          <xsd:enumeration value="Legal"/>
          <xsd:enumeration value="Legislation"/>
          <xsd:enumeration value="Letters/Correspondance"/>
          <xsd:enumeration value="Meeting Minutes"/>
          <xsd:enumeration value="Members"/>
          <xsd:enumeration value="Memo"/>
          <xsd:enumeration value="Newsletters"/>
          <xsd:enumeration value="Notice of Decision"/>
          <xsd:enumeration value="Orientation"/>
          <xsd:enumeration value="Other"/>
          <xsd:enumeration value="Presentation"/>
          <xsd:enumeration value="Procurement"/>
          <xsd:enumeration value="Project Document"/>
          <xsd:enumeration value="Proposal"/>
          <xsd:enumeration value="Policies/Procedures"/>
          <xsd:enumeration value="Recruitment"/>
          <xsd:enumeration value="Report"/>
          <xsd:enumeration value="Resource Tool"/>
          <xsd:enumeration value="Spreadsheet"/>
          <xsd:enumeration value="Survey &amp; Feedback"/>
          <xsd:enumeration value="Templates"/>
          <xsd:enumeration value="Toolkit"/>
        </xsd:restriction>
      </xsd:simpleType>
    </xsd:element>
    <xsd:element name="Effective_x0020_Date" ma:index="3" nillable="true" ma:displayName="Effective Date" ma:format="DateOnly" ma:internalName="Effective_x0020_Date">
      <xsd:simpleType>
        <xsd:restriction base="dms:DateTime"/>
      </xsd:simpleType>
    </xsd:element>
    <xsd:element name="Fiscal_x0020_Year" ma:index="4" nillable="true" ma:displayName="Fiscal Year" ma:default="2013/14" ma:format="Dropdown" ma:internalName="Fiscal_x0020_Year">
      <xsd:simpleType>
        <xsd:restriction base="dms:Choice">
          <xsd:enumeration value="N/A"/>
          <xsd:enumeration value="2017/18"/>
          <xsd:enumeration value="2016/17"/>
          <xsd:enumeration value="2015/16"/>
          <xsd:enumeration value="2014/15"/>
          <xsd:enumeration value="2013/14"/>
          <xsd:enumeration value="2012/13"/>
          <xsd:enumeration value="2011/12"/>
          <xsd:enumeration value="2010/11"/>
          <xsd:enumeration value="2009/10"/>
          <xsd:enumeration value="2008/09"/>
          <xsd:enumeration value="2007/08"/>
          <xsd:enumeration value="2006/07"/>
          <xsd:enumeration value="2005/06"/>
          <xsd:enumeration value="Pre 2005/06"/>
        </xsd:restriction>
      </xsd:simpleType>
    </xsd:element>
    <xsd:element name="Sector" ma:index="6" nillable="true" ma:displayName="Sector" ma:format="Dropdown" ma:internalName="Sector">
      <xsd:simpleType>
        <xsd:restriction base="dms:Choice">
          <xsd:enumeration value="Aboriginal"/>
          <xsd:enumeration value="Community Care Access Centre"/>
          <xsd:enumeration value="Community Health Centres"/>
          <xsd:enumeration value="Community Support Services"/>
          <xsd:enumeration value="Family Health Teams"/>
          <xsd:enumeration value="French Lanuage Entity"/>
          <xsd:enumeration value="Hospital"/>
          <xsd:enumeration value="Long Term Care"/>
          <xsd:enumeration value="Mental Health &amp; Addictions"/>
          <xsd:enumeration value="Ministry of Health"/>
          <xsd:enumeration value="Other Primary Health Care"/>
          <xsd:enumeration value="Stake Holders"/>
          <xsd:enumeration value="All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71736-a0a0-4c21-88c8-8a2a4e50cf95" elementFormDefault="qualified">
    <xsd:import namespace="http://schemas.microsoft.com/office/2006/documentManagement/types"/>
    <xsd:import namespace="http://schemas.microsoft.com/office/infopath/2007/PartnerControls"/>
    <xsd:element name="HSP" ma:index="5" nillable="true" ma:displayName="HSP" ma:internalName="HSP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56e56-7eb9-40f1-873e-f877521e69ba" elementFormDefault="qualified">
    <xsd:import namespace="http://schemas.microsoft.com/office/2006/documentManagement/types"/>
    <xsd:import namespace="http://schemas.microsoft.com/office/infopath/2007/PartnerControls"/>
    <xsd:element name="Program" ma:index="7" nillable="true" ma:displayName="Program" ma:format="Dropdown" ma:internalName="Program">
      <xsd:simpleType>
        <xsd:restriction base="dms:Choice">
          <xsd:enumeration value="Aging at Home"/>
          <xsd:enumeration value="Cancer Care Ontario"/>
          <xsd:enumeration value="Care Connectors"/>
          <xsd:enumeration value="Eating Disorder Awareness and Prevention"/>
          <xsd:enumeration value="e-Health"/>
          <xsd:enumeration value="Funding Formula"/>
          <xsd:enumeration value="Health Infrastructure Renewal Fund"/>
          <xsd:enumeration value="High Growth Funding"/>
          <xsd:enumeration value="LHIN Operations"/>
          <xsd:enumeration value="Ministry Initiatives"/>
          <xsd:enumeration value="New LHIN Funding"/>
          <xsd:enumeration value="Post Construction Operating Plan"/>
          <xsd:enumeration value="Provincial Priorities"/>
          <xsd:enumeration value="Reallocation"/>
          <xsd:enumeration value="Recoveries"/>
          <xsd:enumeration value="Urgent Priorities Fund"/>
          <xsd:enumeration value="Wait Time"/>
          <xsd:enumeration value="Other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75e0a-3a91-45cc-ad32-5bdd5e677cc4" elementFormDefault="qualified">
    <xsd:import namespace="http://schemas.microsoft.com/office/2006/documentManagement/types"/>
    <xsd:import namespace="http://schemas.microsoft.com/office/infopath/2007/PartnerControls"/>
    <xsd:element name="NE_x0020_HSP_x0020_2" ma:index="18" nillable="true" ma:displayName="NE HSP 2" ma:description="This col reads from the the CM - Merged List" ma:list="{dee7f3b8-d065-4c58-8b9c-def0c2b874f1}" ma:internalName="NE_x0020_HSP_x0020_2" ma:showField="Program" ma:web="51975e0a-3a91-45cc-ad32-5bdd5e677cc4">
      <xsd:simpleType>
        <xsd:restriction base="dms:Lookup"/>
      </xsd:simpleType>
    </xsd:element>
    <xsd:element name="NE_x0020_HSP_x0020_2_x003a_Hub_x0020_Region" ma:index="19" nillable="true" ma:displayName="NE HSP 2:Hub Region" ma:list="{dee7f3b8-d065-4c58-8b9c-def0c2b874f1}" ma:internalName="NE_x0020_HSP_x0020_2_x003A_Hub_x0020_Region" ma:readOnly="true" ma:showField="Hub_x0020_Region" ma:web="51975e0a-3a91-45cc-ad32-5bdd5e677cc4">
      <xsd:simpleType>
        <xsd:restriction base="dms:Lookup"/>
      </xsd:simpleType>
    </xsd:element>
    <xsd:element name="NE_x0020_HSP_x0020_2_x003a_LHIN_x0020_Officer_x0020_Email" ma:index="20" nillable="true" ma:displayName="NE HSP 2:LHIN Officer Email" ma:list="{dee7f3b8-d065-4c58-8b9c-def0c2b874f1}" ma:internalName="NE_x0020_HSP_x0020_2_x003A_LHIN_x0020_Officer_x0020_Email" ma:readOnly="true" ma:showField="LHIN_x0020_Officer_x0020_Email" ma:web="51975e0a-3a91-45cc-ad32-5bdd5e677cc4">
      <xsd:simpleType>
        <xsd:restriction base="dms:Lookup"/>
      </xsd:simpleType>
    </xsd:element>
    <xsd:element name="NE_x0020_HSP_x0020_2_x003a_TPBE" ma:index="21" nillable="true" ma:displayName="NE HSP 2:TPBE" ma:list="{dee7f3b8-d065-4c58-8b9c-def0c2b874f1}" ma:internalName="NE_x0020_HSP_x0020_2_x003A_TPBE" ma:readOnly="true" ma:showField="TPBE" ma:web="51975e0a-3a91-45cc-ad32-5bdd5e677cc4">
      <xsd:simpleType>
        <xsd:restriction base="dms:Lookup"/>
      </xsd:simpleType>
    </xsd:element>
    <xsd:element name="NE_x0020_HSP_x0020_2_x003a_LHIN_x0020_Officer" ma:index="22" nillable="true" ma:displayName="NE HSP 2:LHIN Officer" ma:list="{dee7f3b8-d065-4c58-8b9c-def0c2b874f1}" ma:internalName="NE_x0020_HSP_x0020_2_x003A_LHIN_x0020_Officer" ma:readOnly="true" ma:showField="LHIN_x0020_Officer" ma:web="51975e0a-3a91-45cc-ad32-5bdd5e677cc4">
      <xsd:simpleType>
        <xsd:restriction base="dms:Lookup"/>
      </xsd:simpleType>
    </xsd:element>
    <xsd:element name="NE_x0020_HSP_x0020_2_x003a_SRI_WERS" ma:index="23" nillable="true" ma:displayName="NE HSP 2:SRI_WERS" ma:list="{dee7f3b8-d065-4c58-8b9c-def0c2b874f1}" ma:internalName="NE_x0020_HSP_x0020_2_x003A_SRI_WERS" ma:readOnly="true" ma:showField="SRI_WERS" ma:web="51975e0a-3a91-45cc-ad32-5bdd5e677cc4">
      <xsd:simpleType>
        <xsd:restriction base="dms:Lookup"/>
      </xsd:simpleType>
    </xsd:element>
    <xsd:element name="NE_x0020_HSP_x0020_2_x003a_Sector" ma:index="24" nillable="true" ma:displayName="NE HSP 2:Sector" ma:list="{dee7f3b8-d065-4c58-8b9c-def0c2b874f1}" ma:internalName="NE_x0020_HSP_x0020_2_x003A_Sector" ma:readOnly="true" ma:showField="Sector" ma:web="51975e0a-3a91-45cc-ad32-5bdd5e677cc4">
      <xsd:simpleType>
        <xsd:restriction base="dms:Lookup"/>
      </xsd:simpleType>
    </xsd:element>
    <xsd:element name="NE_x0020_HSP_x0020_2_x003a_Organization" ma:index="25" nillable="true" ma:displayName="NE HSP 2:Organization" ma:list="{dee7f3b8-d065-4c58-8b9c-def0c2b874f1}" ma:internalName="NE_x0020_HSP_x0020_2_x003A_Organization" ma:readOnly="true" ma:showField="Organization" ma:web="51975e0a-3a91-45cc-ad32-5bdd5e677cc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13A22-FE9D-49EA-9AE7-FBDD33964DB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77f56e56-7eb9-40f1-873e-f877521e69ba"/>
    <ds:schemaRef ds:uri="http://schemas.microsoft.com/office/infopath/2007/PartnerControls"/>
    <ds:schemaRef ds:uri="http://schemas.openxmlformats.org/package/2006/metadata/core-properties"/>
    <ds:schemaRef ds:uri="51975e0a-3a91-45cc-ad32-5bdd5e677cc4"/>
    <ds:schemaRef ds:uri="a3d71736-a0a0-4c21-88c8-8a2a4e50cf95"/>
    <ds:schemaRef ds:uri="ace8a13e-82a4-4a5e-91b5-6f8894e54366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0DDEE5-B03B-4CE9-9375-AF51C20DB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3C2205-EC2A-4BE8-BF2A-E3A087FDA96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3C6349B-A7F2-45D9-80FD-A7CD6E16CFEE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B65F6DCD-43AC-4657-8962-D96FED0F2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e8a13e-82a4-4a5e-91b5-6f8894e54366"/>
    <ds:schemaRef ds:uri="a3d71736-a0a0-4c21-88c8-8a2a4e50cf95"/>
    <ds:schemaRef ds:uri="77f56e56-7eb9-40f1-873e-f877521e69ba"/>
    <ds:schemaRef ds:uri="51975e0a-3a91-45cc-ad32-5bdd5e677c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Presentation_CentralEast</Template>
  <TotalTime>5066</TotalTime>
  <Words>126</Words>
  <Application>Microsoft Office PowerPoint</Application>
  <PresentationFormat>Letter Paper (8.5x11 in)</PresentationFormat>
  <Paragraphs>100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Myriad Pro</vt:lpstr>
      <vt:lpstr>Times</vt:lpstr>
      <vt:lpstr>Times New Roman</vt:lpstr>
      <vt:lpstr>Wingdings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>Central East LHIN</dc:creator>
  <cp:keywords/>
  <dc:description/>
  <cp:lastModifiedBy>Ron Walker</cp:lastModifiedBy>
  <cp:revision>464</cp:revision>
  <cp:lastPrinted>2015-05-22T15:22:50Z</cp:lastPrinted>
  <dcterms:created xsi:type="dcterms:W3CDTF">2014-04-23T14:00:32Z</dcterms:created>
  <dcterms:modified xsi:type="dcterms:W3CDTF">2015-08-20T19:43:14Z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0x010100F5CC782DE02E0A46B8583BABC5F01BA000CACAE6D8FF45F2468A407EDF379BFDEC</vt:lpwstr>
  </property>
  <property fmtid="{D5CDD505-2E9C-101B-9397-08002B2CF9AE}" pid="3" name="NE_PR_Categories">
    <vt:lpwstr>[Select From List]</vt:lpwstr>
  </property>
  <property fmtid="{D5CDD505-2E9C-101B-9397-08002B2CF9AE}" pid="4" name="_dlc_DocIdItemGuid">
    <vt:lpwstr>b59d4289-4b1e-4aab-a088-f6d272218566</vt:lpwstr>
  </property>
</Properties>
</file>